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6" r:id="rId3"/>
  </p:sldMasterIdLst>
  <p:notesMasterIdLst>
    <p:notesMasterId r:id="rId5"/>
  </p:notesMasterIdLst>
  <p:sldIdLst>
    <p:sldId id="256" r:id="rId4"/>
    <p:sldId id="257" r:id="rId6"/>
    <p:sldId id="258" r:id="rId7"/>
    <p:sldId id="259" r:id="rId8"/>
    <p:sldId id="260" r:id="rId9"/>
    <p:sldId id="270" r:id="rId10"/>
    <p:sldId id="271" r:id="rId11"/>
    <p:sldId id="264" r:id="rId12"/>
    <p:sldId id="265" r:id="rId13"/>
    <p:sldId id="267" r:id="rId14"/>
    <p:sldId id="273" r:id="rId15"/>
    <p:sldId id="274" r:id="rId16"/>
    <p:sldId id="262" r:id="rId17"/>
    <p:sldId id="261" r:id="rId18"/>
    <p:sldId id="275" r:id="rId19"/>
    <p:sldId id="272" r:id="rId20"/>
    <p:sldId id="283" r:id="rId21"/>
  </p:sldIdLst>
  <p:sldSz cx="14630400" cy="8229600"/>
  <p:notesSz cx="8229600" cy="14630400"/>
  <p:embeddedFontLst>
    <p:embeddedFont>
      <p:font typeface="Maiandra GD" panose="020E0502030308020204" charset="0"/>
      <p:regular r:id="rId25"/>
    </p:embeddedFont>
    <p:embeddedFont>
      <p:font typeface="Open Sans" pitchFamily="34" charset="-122"/>
      <p:regular r:id="rId26"/>
    </p:embeddedFont>
    <p:embeddedFont>
      <p:font typeface="Unbounded Bold" pitchFamily="34" charset="0"/>
      <p:bold r:id="rId27"/>
    </p:embeddedFont>
    <p:embeddedFont>
      <p:font typeface="Unbounded Bold" pitchFamily="34" charset="-122"/>
      <p:bold r:id="rId28"/>
    </p:embeddedFont>
    <p:embeddedFont>
      <p:font typeface="Unbounded Bold" pitchFamily="34" charset="-120"/>
      <p:bold r:id="rId29"/>
    </p:embeddedFont>
    <p:embeddedFont>
      <p:font typeface="Open Sans" pitchFamily="34" charset="0"/>
      <p:regular r:id="rId30"/>
    </p:embeddedFont>
    <p:embeddedFont>
      <p:font typeface="Open Sans" pitchFamily="34" charset="-120"/>
      <p:regular r:id="rId31"/>
    </p:embeddedFont>
    <p:embeddedFont>
      <p:font typeface="Calibri" panose="020F0502020204030204" charset="0"/>
      <p:regular r:id="rId32"/>
      <p:bold r:id="rId33"/>
      <p:italic r:id="rId34"/>
      <p:boldItalic r:id="rId35"/>
    </p:embeddedFont>
    <p:embeddedFont>
      <p:font typeface="Calibri Light" panose="020F0302020204030204" charset="0"/>
      <p:regular r:id="rId36"/>
      <p:italic r:id="rId3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13.fntdata"/><Relationship Id="rId36" Type="http://schemas.openxmlformats.org/officeDocument/2006/relationships/font" Target="fonts/font12.fntdata"/><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408158"/>
            <a:ext cx="7415927" cy="987504"/>
          </a:xfrm>
          <a:prstGeom prst="rect">
            <a:avLst/>
          </a:prstGeom>
          <a:noFill/>
        </p:spPr>
        <p:txBody>
          <a:bodyPr wrap="square" lIns="0" tIns="0" rIns="0" bIns="0" rtlCol="0" anchor="t"/>
          <a:lstStyle/>
          <a:p>
            <a:pPr marL="0" indent="0">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Leveraging Machine Learning for Stammering Speech Prediction and Correction</a:t>
            </a:r>
            <a:endParaRPr lang="en-US" sz="2400" dirty="0">
              <a:latin typeface="Maiandra GD" panose="020E0502030308020204" charset="0"/>
              <a:cs typeface="Maiandra GD" panose="020E0502030308020204" charset="0"/>
            </a:endParaRPr>
          </a:p>
        </p:txBody>
      </p:sp>
      <p:sp>
        <p:nvSpPr>
          <p:cNvPr id="4" name="Text 1"/>
          <p:cNvSpPr/>
          <p:nvPr/>
        </p:nvSpPr>
        <p:spPr>
          <a:xfrm>
            <a:off x="864037" y="3673316"/>
            <a:ext cx="7415927" cy="2370296"/>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This project aims to utilize machine learning techniques to enhance speech interfaces for individuals who suffer from developmental stuttering. By leveraging advanced algorithms and datasets, the team is working to create a solution that can accurately detect and correct stammering in real-time, providing a more seamless and inclusive communication experience.</a:t>
            </a:r>
            <a:endParaRPr lang="en-US" sz="2000" dirty="0">
              <a:latin typeface="Maiandra GD" panose="020E0502030308020204" charset="0"/>
              <a:cs typeface="Maiandra GD" panose="020E0502030308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2837" y="231894"/>
            <a:ext cx="12902327" cy="493752"/>
          </a:xfrm>
          <a:prstGeom prst="rect">
            <a:avLst/>
          </a:prstGeom>
          <a:noFill/>
        </p:spPr>
        <p:txBody>
          <a:bodyPr wrap="none" lIns="0" tIns="0" rIns="0" bIns="0" rtlCol="0" anchor="t"/>
          <a:lstStyle/>
          <a:p>
            <a:pPr marL="0" indent="0">
              <a:lnSpc>
                <a:spcPts val="3850"/>
              </a:lnSpc>
              <a:buNone/>
            </a:pPr>
            <a:r>
              <a:rPr lang="en-US" sz="2400" b="1" dirty="0">
                <a:latin typeface="Maiandra GD" panose="020E0502030308020204" charset="0"/>
                <a:cs typeface="Maiandra GD" panose="020E0502030308020204" charset="0"/>
              </a:rPr>
              <a:t>Performance of Sluttering Detection Model performance</a:t>
            </a:r>
            <a:endParaRPr lang="en-US" sz="2400" b="1" dirty="0">
              <a:latin typeface="Maiandra GD" panose="020E0502030308020204" charset="0"/>
              <a:cs typeface="Maiandra GD" panose="020E0502030308020204" charset="0"/>
            </a:endParaRPr>
          </a:p>
        </p:txBody>
      </p:sp>
      <p:pic>
        <p:nvPicPr>
          <p:cNvPr id="10" name="Picture 9"/>
          <p:cNvPicPr>
            <a:picLocks noChangeAspect="1"/>
          </p:cNvPicPr>
          <p:nvPr/>
        </p:nvPicPr>
        <p:blipFill>
          <a:blip r:embed="rId1"/>
          <a:stretch>
            <a:fillRect/>
          </a:stretch>
        </p:blipFill>
        <p:spPr>
          <a:xfrm>
            <a:off x="502920" y="1329690"/>
            <a:ext cx="6962775" cy="5723255"/>
          </a:xfrm>
          <a:prstGeom prst="rect">
            <a:avLst/>
          </a:prstGeom>
        </p:spPr>
      </p:pic>
      <p:pic>
        <p:nvPicPr>
          <p:cNvPr id="11" name="Picture 10"/>
          <p:cNvPicPr>
            <a:picLocks noChangeAspect="1"/>
          </p:cNvPicPr>
          <p:nvPr/>
        </p:nvPicPr>
        <p:blipFill>
          <a:blip r:embed="rId2"/>
          <a:stretch>
            <a:fillRect/>
          </a:stretch>
        </p:blipFill>
        <p:spPr>
          <a:xfrm>
            <a:off x="7547610" y="3083560"/>
            <a:ext cx="6837045" cy="25952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35" y="130175"/>
            <a:ext cx="6285865" cy="494030"/>
          </a:xfrm>
          <a:prstGeom prst="rect">
            <a:avLst/>
          </a:prstGeom>
          <a:noFill/>
        </p:spPr>
        <p:txBody>
          <a:bodyPr wrap="none" lIns="0" tIns="0" rIns="0" bIns="0" rtlCol="0" anchor="t"/>
          <a:lstStyle/>
          <a:p>
            <a:pPr marL="0" indent="0">
              <a:lnSpc>
                <a:spcPts val="3850"/>
              </a:lnSpc>
              <a:buNone/>
            </a:pPr>
            <a:r>
              <a:rPr lang="en-US" sz="4000" b="1" dirty="0">
                <a:solidFill>
                  <a:srgbClr val="333F70"/>
                </a:solidFill>
                <a:latin typeface="Maiandra GD" panose="020E0502030308020204" charset="0"/>
                <a:ea typeface="Open Sans" pitchFamily="34" charset="-122"/>
                <a:cs typeface="Maiandra GD" panose="020E0502030308020204" charset="0"/>
              </a:rPr>
              <a:t>Data Set used for tranning NLP Model</a:t>
            </a:r>
            <a:endParaRPr lang="en-US" sz="4000" dirty="0">
              <a:latin typeface="Maiandra GD" panose="020E0502030308020204" charset="0"/>
              <a:cs typeface="Maiandra GD" panose="020E0502030308020204" charset="0"/>
            </a:endParaRPr>
          </a:p>
        </p:txBody>
      </p:sp>
      <p:sp>
        <p:nvSpPr>
          <p:cNvPr id="7" name="Text Box 6"/>
          <p:cNvSpPr txBox="1"/>
          <p:nvPr/>
        </p:nvSpPr>
        <p:spPr>
          <a:xfrm>
            <a:off x="445135" y="1409700"/>
            <a:ext cx="7506335" cy="6337300"/>
          </a:xfrm>
          <a:prstGeom prst="rect">
            <a:avLst/>
          </a:prstGeom>
          <a:noFill/>
        </p:spPr>
        <p:txBody>
          <a:bodyPr wrap="square" rtlCol="0">
            <a:noAutofit/>
          </a:bodyPr>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The C4 200M Grammar Error Correction dataset is a large-scale synthetic dataset designed for Grammatical Error Correction (GEC) tasks.</a:t>
            </a:r>
            <a:endParaRPr lang="en-US" altLang="en-US" sz="2400">
              <a:latin typeface="Maiandra GD" panose="020E0502030308020204" charset="0"/>
              <a:cs typeface="Maiandra GD" panose="020E0502030308020204" charset="0"/>
            </a:endParaRPr>
          </a:p>
          <a:p>
            <a:pPr indent="0">
              <a:buFont typeface="Arial" panose="020B0604020202020204" pitchFamily="34" charset="0"/>
              <a:buNone/>
            </a:pP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 It was generated as part of research into improving GEC models and leverages the Colossal Clean Crawled Corpus (C4), which is a dataset derived from web data</a:t>
            </a:r>
            <a:endParaRPr lang="en-US" altLang="en-US" sz="2400">
              <a:latin typeface="Maiandra GD" panose="020E0502030308020204" charset="0"/>
              <a:cs typeface="Maiandra GD" panose="020E0502030308020204" charset="0"/>
            </a:endParaRPr>
          </a:p>
          <a:p>
            <a:pPr indent="0">
              <a:buFont typeface="Arial" panose="020B0604020202020204" pitchFamily="34" charset="0"/>
              <a:buNone/>
            </a:pP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Grammar Error Correction synthetic dataset consist of 185 million sentence pairs.</a:t>
            </a:r>
            <a:endParaRPr lang="en-US" altLang="en-US" sz="2400">
              <a:latin typeface="Maiandra GD" panose="020E0502030308020204" charset="0"/>
              <a:cs typeface="Maiandra GD" panose="020E0502030308020204" charset="0"/>
            </a:endParaRPr>
          </a:p>
          <a:p>
            <a:pPr indent="0">
              <a:buFont typeface="Arial" panose="020B0604020202020204" pitchFamily="34" charset="0"/>
              <a:buNone/>
            </a:pP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Clean sentences were sourced from the C4 dataset, which is derived from web content</a:t>
            </a: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Grammatical errors were introduced</a:t>
            </a:r>
            <a:endParaRPr lang="en-US" altLang="en-US" sz="2400">
              <a:latin typeface="Maiandra GD" panose="020E0502030308020204" charset="0"/>
              <a:cs typeface="Maiandra GD" panose="020E0502030308020204" charset="0"/>
            </a:endParaRPr>
          </a:p>
          <a:p>
            <a:pPr indent="0">
              <a:buFont typeface="Arial" panose="020B0604020202020204" pitchFamily="34" charset="0"/>
              <a:buNone/>
            </a:pP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r>
              <a:rPr lang="en-US" altLang="en-US" sz="2400">
                <a:latin typeface="Maiandra GD" panose="020E0502030308020204" charset="0"/>
                <a:cs typeface="Maiandra GD" panose="020E0502030308020204" charset="0"/>
              </a:rPr>
              <a:t>Fined tuned T5 model </a:t>
            </a:r>
            <a:endParaRPr lang="en-US" altLang="en-US" sz="2400">
              <a:latin typeface="Maiandra GD" panose="020E0502030308020204" charset="0"/>
              <a:cs typeface="Maiandra GD" panose="020E0502030308020204" charset="0"/>
            </a:endParaRPr>
          </a:p>
          <a:p>
            <a:pPr marL="342900" indent="-342900">
              <a:buFont typeface="Arial" panose="020B0604020202020204" pitchFamily="34" charset="0"/>
              <a:buChar char="•"/>
            </a:pPr>
            <a:endParaRPr lang="en-US" altLang="en-US" sz="2400">
              <a:latin typeface="Maiandra GD" panose="020E0502030308020204" charset="0"/>
              <a:cs typeface="Maiandra GD" panose="020E0502030308020204" charset="0"/>
            </a:endParaRPr>
          </a:p>
          <a:p>
            <a:endParaRPr lang="en-US" altLang="en-US" sz="2400">
              <a:latin typeface="Maiandra GD" panose="020E0502030308020204" charset="0"/>
              <a:cs typeface="Maiandra GD" panose="020E0502030308020204" charset="0"/>
            </a:endParaRPr>
          </a:p>
          <a:p>
            <a:endParaRPr lang="en-US" altLang="en-US" sz="2400">
              <a:latin typeface="Maiandra GD" panose="020E0502030308020204" charset="0"/>
              <a:cs typeface="Maiandra GD" panose="020E0502030308020204" charset="0"/>
            </a:endParaRPr>
          </a:p>
        </p:txBody>
      </p:sp>
      <p:pic>
        <p:nvPicPr>
          <p:cNvPr id="8" name="Picture 7"/>
          <p:cNvPicPr/>
          <p:nvPr/>
        </p:nvPicPr>
        <p:blipFill>
          <a:blip r:embed="rId1"/>
          <a:stretch>
            <a:fillRect/>
          </a:stretch>
        </p:blipFill>
        <p:spPr>
          <a:xfrm>
            <a:off x="7889875" y="624205"/>
            <a:ext cx="6308090" cy="6817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35" y="130175"/>
            <a:ext cx="8660130" cy="494030"/>
          </a:xfrm>
          <a:prstGeom prst="rect">
            <a:avLst/>
          </a:prstGeom>
          <a:noFill/>
        </p:spPr>
        <p:txBody>
          <a:bodyPr wrap="none" lIns="0" tIns="0" rIns="0" bIns="0" rtlCol="0" anchor="t"/>
          <a:lstStyle/>
          <a:p>
            <a:pPr marL="0" indent="0">
              <a:lnSpc>
                <a:spcPts val="3850"/>
              </a:lnSpc>
              <a:buNone/>
            </a:pPr>
            <a:r>
              <a:rPr lang="en-US" sz="4000" b="1" dirty="0">
                <a:solidFill>
                  <a:srgbClr val="333F70"/>
                </a:solidFill>
                <a:latin typeface="Maiandra GD" panose="020E0502030308020204" charset="0"/>
                <a:ea typeface="Open Sans" pitchFamily="34" charset="-122"/>
                <a:cs typeface="Maiandra GD" panose="020E0502030308020204" charset="0"/>
              </a:rPr>
              <a:t>User Interface For The Deployed Model</a:t>
            </a:r>
            <a:endParaRPr lang="en-US" sz="4000" dirty="0">
              <a:latin typeface="Maiandra GD" panose="020E0502030308020204" charset="0"/>
              <a:cs typeface="Maiandra GD" panose="020E0502030308020204" charset="0"/>
            </a:endParaRPr>
          </a:p>
        </p:txBody>
      </p:sp>
      <p:pic>
        <p:nvPicPr>
          <p:cNvPr id="3" name="Picture 2"/>
          <p:cNvPicPr>
            <a:picLocks noChangeAspect="1"/>
          </p:cNvPicPr>
          <p:nvPr/>
        </p:nvPicPr>
        <p:blipFill>
          <a:blip r:embed="rId1"/>
          <a:stretch>
            <a:fillRect/>
          </a:stretch>
        </p:blipFill>
        <p:spPr>
          <a:xfrm>
            <a:off x="967105" y="734695"/>
            <a:ext cx="12522835" cy="68548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 name="Rectangles 3"/>
          <p:cNvSpPr/>
          <p:nvPr/>
        </p:nvSpPr>
        <p:spPr>
          <a:xfrm>
            <a:off x="2371725" y="1080770"/>
            <a:ext cx="155067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UPLOAD</a:t>
            </a:r>
            <a:br>
              <a:rPr lang="en-US"/>
            </a:br>
            <a:r>
              <a:rPr lang="en-US"/>
              <a:t>FILES</a:t>
            </a:r>
            <a:endParaRPr lang="en-US"/>
          </a:p>
        </p:txBody>
      </p:sp>
      <p:pic>
        <p:nvPicPr>
          <p:cNvPr id="5" name="Image 1" descr="preencoded.png"/>
          <p:cNvPicPr>
            <a:picLocks noChangeAspect="1"/>
          </p:cNvPicPr>
          <p:nvPr/>
        </p:nvPicPr>
        <p:blipFill>
          <a:blip r:embed="rId1"/>
          <a:stretch>
            <a:fillRect/>
          </a:stretch>
        </p:blipFill>
        <p:spPr>
          <a:xfrm>
            <a:off x="222885" y="3553460"/>
            <a:ext cx="826770" cy="1122680"/>
          </a:xfrm>
          <a:prstGeom prst="rect">
            <a:avLst/>
          </a:prstGeom>
        </p:spPr>
      </p:pic>
      <p:sp>
        <p:nvSpPr>
          <p:cNvPr id="13" name="Diamond 12"/>
          <p:cNvSpPr/>
          <p:nvPr/>
        </p:nvSpPr>
        <p:spPr>
          <a:xfrm>
            <a:off x="2068830" y="3281045"/>
            <a:ext cx="2378075" cy="1482725"/>
          </a:xfrm>
          <a:prstGeom prst="diamond">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INPUT </a:t>
            </a:r>
            <a:br>
              <a:rPr lang="en-US"/>
            </a:br>
            <a:r>
              <a:rPr lang="en-US"/>
              <a:t>OPTIONS</a:t>
            </a:r>
            <a:endParaRPr lang="en-US"/>
          </a:p>
        </p:txBody>
      </p:sp>
      <p:sp>
        <p:nvSpPr>
          <p:cNvPr id="15" name="Rectangles 14"/>
          <p:cNvSpPr/>
          <p:nvPr/>
        </p:nvSpPr>
        <p:spPr>
          <a:xfrm>
            <a:off x="4594860" y="583565"/>
            <a:ext cx="1338580" cy="12801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REQUEST HADLER</a:t>
            </a:r>
            <a:endParaRPr lang="en-US"/>
          </a:p>
        </p:txBody>
      </p:sp>
      <p:sp>
        <p:nvSpPr>
          <p:cNvPr id="17" name="Rectangles 16"/>
          <p:cNvSpPr/>
          <p:nvPr/>
        </p:nvSpPr>
        <p:spPr>
          <a:xfrm>
            <a:off x="2068830" y="5684520"/>
            <a:ext cx="1705610" cy="13036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REAL TIME INPUTS</a:t>
            </a:r>
            <a:endParaRPr lang="en-US"/>
          </a:p>
        </p:txBody>
      </p:sp>
      <p:sp>
        <p:nvSpPr>
          <p:cNvPr id="24" name="Rectangles 23"/>
          <p:cNvSpPr/>
          <p:nvPr/>
        </p:nvSpPr>
        <p:spPr>
          <a:xfrm>
            <a:off x="4303395" y="6649085"/>
            <a:ext cx="1630045" cy="12757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REQUEST</a:t>
            </a:r>
            <a:br>
              <a:rPr lang="en-US"/>
            </a:br>
            <a:r>
              <a:rPr lang="en-US"/>
              <a:t>HANDLER</a:t>
            </a:r>
            <a:endParaRPr lang="en-US"/>
          </a:p>
        </p:txBody>
      </p:sp>
      <p:sp>
        <p:nvSpPr>
          <p:cNvPr id="25" name="Rectangles 24"/>
          <p:cNvSpPr/>
          <p:nvPr/>
        </p:nvSpPr>
        <p:spPr>
          <a:xfrm>
            <a:off x="7315200" y="189865"/>
            <a:ext cx="6870700" cy="773493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6" name="Rectangles 25"/>
          <p:cNvSpPr/>
          <p:nvPr/>
        </p:nvSpPr>
        <p:spPr>
          <a:xfrm>
            <a:off x="7785100" y="583565"/>
            <a:ext cx="5930900" cy="2208530"/>
          </a:xfrm>
          <a:prstGeom prst="rect">
            <a:avLst/>
          </a:prstGeom>
          <a:solidFill>
            <a:schemeClr val="tx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Rectangles 26"/>
          <p:cNvSpPr/>
          <p:nvPr/>
        </p:nvSpPr>
        <p:spPr>
          <a:xfrm>
            <a:off x="7785100" y="5367020"/>
            <a:ext cx="5930900" cy="2164080"/>
          </a:xfrm>
          <a:prstGeom prst="rect">
            <a:avLst/>
          </a:prstGeom>
          <a:solidFill>
            <a:schemeClr val="tx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Rectangles 27"/>
          <p:cNvSpPr/>
          <p:nvPr/>
        </p:nvSpPr>
        <p:spPr>
          <a:xfrm>
            <a:off x="8051800" y="1080770"/>
            <a:ext cx="14351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Wav2Vec</a:t>
            </a:r>
            <a:endParaRPr lang="en-US"/>
          </a:p>
        </p:txBody>
      </p:sp>
      <p:sp>
        <p:nvSpPr>
          <p:cNvPr id="29" name="Rectangles 28"/>
          <p:cNvSpPr/>
          <p:nvPr/>
        </p:nvSpPr>
        <p:spPr>
          <a:xfrm>
            <a:off x="9861550" y="1080770"/>
            <a:ext cx="15494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Detection</a:t>
            </a:r>
            <a:endParaRPr lang="en-US"/>
          </a:p>
        </p:txBody>
      </p:sp>
      <p:sp>
        <p:nvSpPr>
          <p:cNvPr id="30" name="Rectangles 29"/>
          <p:cNvSpPr/>
          <p:nvPr/>
        </p:nvSpPr>
        <p:spPr>
          <a:xfrm>
            <a:off x="11785600" y="1080770"/>
            <a:ext cx="15494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Correction</a:t>
            </a:r>
            <a:endParaRPr lang="en-US"/>
          </a:p>
        </p:txBody>
      </p:sp>
      <p:sp>
        <p:nvSpPr>
          <p:cNvPr id="31" name="Rectangles 30"/>
          <p:cNvSpPr/>
          <p:nvPr/>
        </p:nvSpPr>
        <p:spPr>
          <a:xfrm>
            <a:off x="8178800" y="5809615"/>
            <a:ext cx="14351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Original</a:t>
            </a:r>
            <a:endParaRPr lang="en-US"/>
          </a:p>
        </p:txBody>
      </p:sp>
      <p:sp>
        <p:nvSpPr>
          <p:cNvPr id="32" name="Rectangles 31"/>
          <p:cNvSpPr/>
          <p:nvPr/>
        </p:nvSpPr>
        <p:spPr>
          <a:xfrm>
            <a:off x="10121900" y="5809615"/>
            <a:ext cx="14351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Delected</a:t>
            </a:r>
            <a:endParaRPr lang="en-US"/>
          </a:p>
        </p:txBody>
      </p:sp>
      <p:sp>
        <p:nvSpPr>
          <p:cNvPr id="33" name="Rectangles 32"/>
          <p:cNvSpPr/>
          <p:nvPr/>
        </p:nvSpPr>
        <p:spPr>
          <a:xfrm>
            <a:off x="11938000" y="5809615"/>
            <a:ext cx="1435100" cy="12795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Corrected</a:t>
            </a:r>
            <a:endParaRPr lang="en-US"/>
          </a:p>
        </p:txBody>
      </p:sp>
      <p:sp>
        <p:nvSpPr>
          <p:cNvPr id="34" name="Text Box 33"/>
          <p:cNvSpPr txBox="1"/>
          <p:nvPr/>
        </p:nvSpPr>
        <p:spPr>
          <a:xfrm>
            <a:off x="9142095" y="5348605"/>
            <a:ext cx="3856990" cy="461010"/>
          </a:xfrm>
          <a:prstGeom prst="rect">
            <a:avLst/>
          </a:prstGeom>
          <a:noFill/>
        </p:spPr>
        <p:txBody>
          <a:bodyPr wrap="square" rtlCol="0">
            <a:noAutofit/>
          </a:bodyPr>
          <a:p>
            <a:r>
              <a:rPr lang="en-US" sz="2400" b="1"/>
              <a:t>       UI</a:t>
            </a:r>
            <a:endParaRPr lang="en-US" sz="2400" b="1"/>
          </a:p>
        </p:txBody>
      </p:sp>
      <p:sp>
        <p:nvSpPr>
          <p:cNvPr id="35" name="Text Box 34"/>
          <p:cNvSpPr txBox="1"/>
          <p:nvPr/>
        </p:nvSpPr>
        <p:spPr>
          <a:xfrm>
            <a:off x="10013315" y="250825"/>
            <a:ext cx="1652905" cy="829945"/>
          </a:xfrm>
          <a:prstGeom prst="rect">
            <a:avLst/>
          </a:prstGeom>
          <a:noFill/>
        </p:spPr>
        <p:txBody>
          <a:bodyPr wrap="square" rtlCol="0">
            <a:spAutoFit/>
          </a:bodyPr>
          <a:p>
            <a:r>
              <a:rPr lang="en-US" sz="2400"/>
              <a:t>     </a:t>
            </a:r>
            <a:r>
              <a:rPr lang="en-US" sz="2400" b="1"/>
              <a:t>BACKEND</a:t>
            </a:r>
            <a:endParaRPr lang="en-US" sz="2400" b="1"/>
          </a:p>
        </p:txBody>
      </p:sp>
      <p:cxnSp>
        <p:nvCxnSpPr>
          <p:cNvPr id="37" name="Straight Arrow Connector 36"/>
          <p:cNvCxnSpPr/>
          <p:nvPr/>
        </p:nvCxnSpPr>
        <p:spPr>
          <a:xfrm flipV="1">
            <a:off x="948055" y="4041140"/>
            <a:ext cx="1019175" cy="1270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38" name="Straight Arrow Connector 37"/>
          <p:cNvCxnSpPr/>
          <p:nvPr/>
        </p:nvCxnSpPr>
        <p:spPr>
          <a:xfrm flipV="1">
            <a:off x="3251200" y="2413000"/>
            <a:ext cx="0" cy="8147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39" name="Straight Arrow Connector 38"/>
          <p:cNvCxnSpPr/>
          <p:nvPr/>
        </p:nvCxnSpPr>
        <p:spPr>
          <a:xfrm flipV="1">
            <a:off x="3987800" y="1320800"/>
            <a:ext cx="607060" cy="20320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0" name="Straight Arrow Connector 39"/>
          <p:cNvCxnSpPr/>
          <p:nvPr/>
        </p:nvCxnSpPr>
        <p:spPr>
          <a:xfrm>
            <a:off x="3251200" y="4858385"/>
            <a:ext cx="0" cy="73152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1" name="Straight Arrow Connector 40"/>
          <p:cNvCxnSpPr/>
          <p:nvPr/>
        </p:nvCxnSpPr>
        <p:spPr>
          <a:xfrm>
            <a:off x="3822700" y="6591300"/>
            <a:ext cx="480695" cy="39687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2" name="Straight Arrow Connector 41"/>
          <p:cNvCxnSpPr/>
          <p:nvPr/>
        </p:nvCxnSpPr>
        <p:spPr>
          <a:xfrm>
            <a:off x="5994400" y="1320800"/>
            <a:ext cx="1790700" cy="0"/>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3" name="Straight Arrow Connector 42"/>
          <p:cNvCxnSpPr/>
          <p:nvPr/>
        </p:nvCxnSpPr>
        <p:spPr>
          <a:xfrm>
            <a:off x="8723630" y="2514600"/>
            <a:ext cx="0" cy="30753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4" name="Straight Arrow Connector 43"/>
          <p:cNvCxnSpPr/>
          <p:nvPr/>
        </p:nvCxnSpPr>
        <p:spPr>
          <a:xfrm>
            <a:off x="10750550" y="2514600"/>
            <a:ext cx="0" cy="30753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5" name="Straight Arrow Connector 44"/>
          <p:cNvCxnSpPr/>
          <p:nvPr/>
        </p:nvCxnSpPr>
        <p:spPr>
          <a:xfrm>
            <a:off x="12655550" y="2547620"/>
            <a:ext cx="0" cy="3075305"/>
          </a:xfrm>
          <a:prstGeom prst="straightConnector1">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cxnSp>
        <p:nvCxnSpPr>
          <p:cNvPr id="47" name="Elbow Connector 46"/>
          <p:cNvCxnSpPr>
            <a:stCxn id="24" idx="3"/>
          </p:cNvCxnSpPr>
          <p:nvPr/>
        </p:nvCxnSpPr>
        <p:spPr>
          <a:xfrm flipV="1">
            <a:off x="5933440" y="1320800"/>
            <a:ext cx="1037590" cy="5966460"/>
          </a:xfrm>
          <a:prstGeom prst="bentConnector2">
            <a:avLst/>
          </a:prstGeom>
          <a:ln>
            <a:solidFill>
              <a:srgbClr val="002060"/>
            </a:solidFill>
            <a:tailEnd type="arrow"/>
          </a:ln>
        </p:spPr>
        <p:style>
          <a:lnRef idx="2">
            <a:schemeClr val="accent1"/>
          </a:lnRef>
          <a:fillRef idx="0">
            <a:srgbClr val="FFFFFF"/>
          </a:fillRef>
          <a:effectRef idx="0">
            <a:srgbClr val="FFFFFF"/>
          </a:effectRef>
          <a:fontRef idx="minor">
            <a:schemeClr val="tx1"/>
          </a:fontRef>
        </p:style>
      </p:cxnSp>
      <p:sp>
        <p:nvSpPr>
          <p:cNvPr id="48" name="Text Box 47"/>
          <p:cNvSpPr txBox="1"/>
          <p:nvPr/>
        </p:nvSpPr>
        <p:spPr>
          <a:xfrm>
            <a:off x="1684020" y="2636520"/>
            <a:ext cx="1739900" cy="368300"/>
          </a:xfrm>
          <a:prstGeom prst="rect">
            <a:avLst/>
          </a:prstGeom>
          <a:noFill/>
        </p:spPr>
        <p:txBody>
          <a:bodyPr wrap="square" rtlCol="0">
            <a:spAutoFit/>
          </a:bodyPr>
          <a:p>
            <a:r>
              <a:rPr lang="en-US"/>
              <a:t>Recorded Files</a:t>
            </a:r>
            <a:endParaRPr lang="en-US"/>
          </a:p>
        </p:txBody>
      </p:sp>
      <p:sp>
        <p:nvSpPr>
          <p:cNvPr id="50" name="Text Box 49"/>
          <p:cNvSpPr txBox="1"/>
          <p:nvPr/>
        </p:nvSpPr>
        <p:spPr>
          <a:xfrm>
            <a:off x="2992120" y="712470"/>
            <a:ext cx="1739900" cy="368300"/>
          </a:xfrm>
          <a:prstGeom prst="rect">
            <a:avLst/>
          </a:prstGeom>
          <a:noFill/>
        </p:spPr>
        <p:txBody>
          <a:bodyPr wrap="square" rtlCol="0">
            <a:spAutoFit/>
          </a:bodyPr>
          <a:p>
            <a:r>
              <a:rPr lang="en-US"/>
              <a:t>Post Request</a:t>
            </a:r>
            <a:endParaRPr lang="en-US"/>
          </a:p>
        </p:txBody>
      </p:sp>
      <p:sp>
        <p:nvSpPr>
          <p:cNvPr id="51" name="Text Box 50"/>
          <p:cNvSpPr txBox="1"/>
          <p:nvPr/>
        </p:nvSpPr>
        <p:spPr>
          <a:xfrm>
            <a:off x="5933440" y="952500"/>
            <a:ext cx="1507490" cy="368300"/>
          </a:xfrm>
          <a:prstGeom prst="rect">
            <a:avLst/>
          </a:prstGeom>
          <a:noFill/>
        </p:spPr>
        <p:txBody>
          <a:bodyPr wrap="square" rtlCol="0">
            <a:spAutoFit/>
          </a:bodyPr>
          <a:p>
            <a:r>
              <a:rPr lang="en-US"/>
              <a:t>File Path</a:t>
            </a:r>
            <a:endParaRPr lang="en-US"/>
          </a:p>
        </p:txBody>
      </p:sp>
      <p:sp>
        <p:nvSpPr>
          <p:cNvPr id="53" name="Rectangles 52"/>
          <p:cNvSpPr/>
          <p:nvPr/>
        </p:nvSpPr>
        <p:spPr>
          <a:xfrm>
            <a:off x="8178800" y="3553460"/>
            <a:ext cx="5194300" cy="1122680"/>
          </a:xfrm>
          <a:prstGeom prst="rect">
            <a:avLst/>
          </a:prstGeom>
          <a:gradFill>
            <a:gsLst>
              <a:gs pos="0">
                <a:srgbClr val="012D86"/>
              </a:gs>
              <a:gs pos="100000">
                <a:srgbClr val="0E2557"/>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STREAMS OF TRANSCRIPT</a:t>
            </a:r>
            <a:endParaRPr lang="en-US"/>
          </a:p>
        </p:txBody>
      </p:sp>
      <p:sp>
        <p:nvSpPr>
          <p:cNvPr id="54" name="Text Box 53"/>
          <p:cNvSpPr txBox="1"/>
          <p:nvPr/>
        </p:nvSpPr>
        <p:spPr>
          <a:xfrm>
            <a:off x="5466080" y="4490085"/>
            <a:ext cx="1507490" cy="368300"/>
          </a:xfrm>
          <a:prstGeom prst="rect">
            <a:avLst/>
          </a:prstGeom>
          <a:noFill/>
        </p:spPr>
        <p:txBody>
          <a:bodyPr wrap="square" rtlCol="0">
            <a:spAutoFit/>
          </a:bodyPr>
          <a:p>
            <a:r>
              <a:rPr lang="en-US"/>
              <a:t>Audio Frames</a:t>
            </a:r>
            <a:endParaRPr 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553"/>
          </a:xfrm>
          <a:prstGeom prst="rect">
            <a:avLst/>
          </a:prstGeom>
        </p:spPr>
      </p:pic>
      <p:sp>
        <p:nvSpPr>
          <p:cNvPr id="3" name="Text 0"/>
          <p:cNvSpPr/>
          <p:nvPr/>
        </p:nvSpPr>
        <p:spPr>
          <a:xfrm>
            <a:off x="6084332" y="469821"/>
            <a:ext cx="4271367" cy="533995"/>
          </a:xfrm>
          <a:prstGeom prst="rect">
            <a:avLst/>
          </a:prstGeom>
          <a:noFill/>
        </p:spPr>
        <p:txBody>
          <a:bodyPr wrap="none" lIns="0" tIns="0" rIns="0" bIns="0" rtlCol="0" anchor="t"/>
          <a:lstStyle/>
          <a:p>
            <a:pPr marL="0" indent="0">
              <a:lnSpc>
                <a:spcPts val="4200"/>
              </a:lnSpc>
              <a:buNone/>
            </a:pPr>
            <a:r>
              <a:rPr lang="en-US" sz="3350" b="1" dirty="0">
                <a:solidFill>
                  <a:srgbClr val="333F70"/>
                </a:solidFill>
                <a:latin typeface="Unbounded Bold" pitchFamily="34" charset="0"/>
                <a:ea typeface="Unbounded Bold" pitchFamily="34" charset="-122"/>
                <a:cs typeface="Unbounded Bold" pitchFamily="34" charset="-120"/>
              </a:rPr>
              <a:t>Project Team</a:t>
            </a:r>
            <a:endParaRPr lang="en-US" sz="3350" dirty="0"/>
          </a:p>
        </p:txBody>
      </p:sp>
      <p:pic>
        <p:nvPicPr>
          <p:cNvPr id="4" name="Image 1" descr="preencoded.png"/>
          <p:cNvPicPr>
            <a:picLocks noChangeAspect="1"/>
          </p:cNvPicPr>
          <p:nvPr/>
        </p:nvPicPr>
        <p:blipFill>
          <a:blip r:embed="rId2"/>
          <a:stretch>
            <a:fillRect/>
          </a:stretch>
        </p:blipFill>
        <p:spPr>
          <a:xfrm>
            <a:off x="6084332" y="1260038"/>
            <a:ext cx="427077" cy="427077"/>
          </a:xfrm>
          <a:prstGeom prst="rect">
            <a:avLst/>
          </a:prstGeom>
        </p:spPr>
      </p:pic>
      <p:sp>
        <p:nvSpPr>
          <p:cNvPr id="5" name="Text 1"/>
          <p:cNvSpPr/>
          <p:nvPr/>
        </p:nvSpPr>
        <p:spPr>
          <a:xfrm>
            <a:off x="6084332" y="1857970"/>
            <a:ext cx="2322314" cy="266938"/>
          </a:xfrm>
          <a:prstGeom prst="rect">
            <a:avLst/>
          </a:prstGeom>
          <a:noFill/>
        </p:spPr>
        <p:txBody>
          <a:bodyPr wrap="none" lIns="0" tIns="0" rIns="0" bIns="0" rtlCol="0" anchor="t"/>
          <a:lstStyle/>
          <a:p>
            <a:pPr marL="0" indent="0" algn="l">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Priyanshu Shukla</a:t>
            </a:r>
            <a:endParaRPr lang="en-US" sz="1650" dirty="0"/>
          </a:p>
        </p:txBody>
      </p:sp>
      <p:sp>
        <p:nvSpPr>
          <p:cNvPr id="6" name="Text 2"/>
          <p:cNvSpPr/>
          <p:nvPr/>
        </p:nvSpPr>
        <p:spPr>
          <a:xfrm>
            <a:off x="6084332" y="2227421"/>
            <a:ext cx="7948136" cy="273368"/>
          </a:xfrm>
          <a:prstGeom prst="rect">
            <a:avLst/>
          </a:prstGeom>
          <a:noFill/>
        </p:spPr>
        <p:txBody>
          <a:bodyPr wrap="none" lIns="0" tIns="0" rIns="0" bIns="0" rtlCol="0" anchor="t"/>
          <a:lstStyle/>
          <a:p>
            <a:pPr marL="0" indent="0" algn="l">
              <a:lnSpc>
                <a:spcPts val="2150"/>
              </a:lnSpc>
              <a:buNone/>
            </a:pPr>
            <a:r>
              <a:rPr lang="en-US" sz="1300" dirty="0">
                <a:solidFill>
                  <a:srgbClr val="333F70"/>
                </a:solidFill>
                <a:latin typeface="Open Sans" pitchFamily="34" charset="0"/>
                <a:ea typeface="Open Sans" pitchFamily="34" charset="-122"/>
                <a:cs typeface="Open Sans" pitchFamily="34" charset="-120"/>
              </a:rPr>
              <a:t>2024CSM1016</a:t>
            </a:r>
            <a:endParaRPr lang="en-US" sz="1300" dirty="0"/>
          </a:p>
        </p:txBody>
      </p:sp>
      <p:pic>
        <p:nvPicPr>
          <p:cNvPr id="7" name="Image 2" descr="preencoded.png"/>
          <p:cNvPicPr>
            <a:picLocks noChangeAspect="1"/>
          </p:cNvPicPr>
          <p:nvPr/>
        </p:nvPicPr>
        <p:blipFill>
          <a:blip r:embed="rId2"/>
          <a:stretch>
            <a:fillRect/>
          </a:stretch>
        </p:blipFill>
        <p:spPr>
          <a:xfrm>
            <a:off x="6084332" y="3013353"/>
            <a:ext cx="427077" cy="427077"/>
          </a:xfrm>
          <a:prstGeom prst="rect">
            <a:avLst/>
          </a:prstGeom>
        </p:spPr>
      </p:pic>
      <p:sp>
        <p:nvSpPr>
          <p:cNvPr id="8" name="Text 3"/>
          <p:cNvSpPr/>
          <p:nvPr/>
        </p:nvSpPr>
        <p:spPr>
          <a:xfrm>
            <a:off x="6084332" y="3611285"/>
            <a:ext cx="2135624" cy="266938"/>
          </a:xfrm>
          <a:prstGeom prst="rect">
            <a:avLst/>
          </a:prstGeom>
          <a:noFill/>
        </p:spPr>
        <p:txBody>
          <a:bodyPr wrap="none" lIns="0" tIns="0" rIns="0" bIns="0" rtlCol="0" anchor="t"/>
          <a:lstStyle/>
          <a:p>
            <a:pPr marL="0" indent="0" algn="l">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Shubham Jha</a:t>
            </a:r>
            <a:endParaRPr lang="en-US" sz="1650" dirty="0"/>
          </a:p>
        </p:txBody>
      </p:sp>
      <p:sp>
        <p:nvSpPr>
          <p:cNvPr id="9" name="Text 4"/>
          <p:cNvSpPr/>
          <p:nvPr/>
        </p:nvSpPr>
        <p:spPr>
          <a:xfrm>
            <a:off x="6084332" y="3980736"/>
            <a:ext cx="7948136" cy="273368"/>
          </a:xfrm>
          <a:prstGeom prst="rect">
            <a:avLst/>
          </a:prstGeom>
          <a:noFill/>
        </p:spPr>
        <p:txBody>
          <a:bodyPr wrap="none" lIns="0" tIns="0" rIns="0" bIns="0" rtlCol="0" anchor="t"/>
          <a:lstStyle/>
          <a:p>
            <a:pPr marL="0" indent="0" algn="l">
              <a:lnSpc>
                <a:spcPts val="2150"/>
              </a:lnSpc>
              <a:buNone/>
            </a:pPr>
            <a:r>
              <a:rPr lang="en-US" sz="1300" dirty="0">
                <a:solidFill>
                  <a:srgbClr val="333F70"/>
                </a:solidFill>
                <a:latin typeface="Open Sans" pitchFamily="34" charset="0"/>
                <a:ea typeface="Open Sans" pitchFamily="34" charset="-122"/>
                <a:cs typeface="Open Sans" pitchFamily="34" charset="-120"/>
              </a:rPr>
              <a:t>2024CSM1019</a:t>
            </a:r>
            <a:endParaRPr lang="en-US" sz="1300" dirty="0"/>
          </a:p>
        </p:txBody>
      </p:sp>
      <p:pic>
        <p:nvPicPr>
          <p:cNvPr id="10" name="Image 3" descr="preencoded.png"/>
          <p:cNvPicPr>
            <a:picLocks noChangeAspect="1"/>
          </p:cNvPicPr>
          <p:nvPr/>
        </p:nvPicPr>
        <p:blipFill>
          <a:blip r:embed="rId2"/>
          <a:stretch>
            <a:fillRect/>
          </a:stretch>
        </p:blipFill>
        <p:spPr>
          <a:xfrm>
            <a:off x="6084332" y="4766667"/>
            <a:ext cx="427077" cy="427077"/>
          </a:xfrm>
          <a:prstGeom prst="rect">
            <a:avLst/>
          </a:prstGeom>
        </p:spPr>
      </p:pic>
      <p:sp>
        <p:nvSpPr>
          <p:cNvPr id="11" name="Text 5"/>
          <p:cNvSpPr/>
          <p:nvPr/>
        </p:nvSpPr>
        <p:spPr>
          <a:xfrm>
            <a:off x="6084332" y="5364599"/>
            <a:ext cx="2852738" cy="266938"/>
          </a:xfrm>
          <a:prstGeom prst="rect">
            <a:avLst/>
          </a:prstGeom>
          <a:noFill/>
        </p:spPr>
        <p:txBody>
          <a:bodyPr wrap="none" lIns="0" tIns="0" rIns="0" bIns="0" rtlCol="0" anchor="t"/>
          <a:lstStyle/>
          <a:p>
            <a:pPr marL="0" indent="0" algn="l">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Ajayvir Singh Sandhu</a:t>
            </a:r>
            <a:endParaRPr lang="en-US" sz="1650" dirty="0"/>
          </a:p>
        </p:txBody>
      </p:sp>
      <p:sp>
        <p:nvSpPr>
          <p:cNvPr id="12" name="Text 6"/>
          <p:cNvSpPr/>
          <p:nvPr/>
        </p:nvSpPr>
        <p:spPr>
          <a:xfrm>
            <a:off x="6084332" y="5734050"/>
            <a:ext cx="7948136" cy="273368"/>
          </a:xfrm>
          <a:prstGeom prst="rect">
            <a:avLst/>
          </a:prstGeom>
          <a:noFill/>
        </p:spPr>
        <p:txBody>
          <a:bodyPr wrap="none" lIns="0" tIns="0" rIns="0" bIns="0" rtlCol="0" anchor="t"/>
          <a:lstStyle/>
          <a:p>
            <a:pPr marL="0" indent="0" algn="l">
              <a:lnSpc>
                <a:spcPts val="2150"/>
              </a:lnSpc>
              <a:buNone/>
            </a:pPr>
            <a:r>
              <a:rPr lang="en-US" sz="1300" dirty="0">
                <a:solidFill>
                  <a:srgbClr val="333F70"/>
                </a:solidFill>
                <a:latin typeface="Open Sans" pitchFamily="34" charset="0"/>
                <a:ea typeface="Open Sans" pitchFamily="34" charset="-122"/>
                <a:cs typeface="Open Sans" pitchFamily="34" charset="-120"/>
              </a:rPr>
              <a:t>2024EEM1017</a:t>
            </a:r>
            <a:endParaRPr lang="en-US" sz="1300" dirty="0"/>
          </a:p>
        </p:txBody>
      </p:sp>
      <p:pic>
        <p:nvPicPr>
          <p:cNvPr id="13" name="Image 4" descr="preencoded.png"/>
          <p:cNvPicPr>
            <a:picLocks noChangeAspect="1"/>
          </p:cNvPicPr>
          <p:nvPr/>
        </p:nvPicPr>
        <p:blipFill>
          <a:blip r:embed="rId3"/>
          <a:stretch>
            <a:fillRect/>
          </a:stretch>
        </p:blipFill>
        <p:spPr>
          <a:xfrm>
            <a:off x="6084332" y="6519982"/>
            <a:ext cx="427077" cy="427077"/>
          </a:xfrm>
          <a:prstGeom prst="rect">
            <a:avLst/>
          </a:prstGeom>
        </p:spPr>
      </p:pic>
      <p:sp>
        <p:nvSpPr>
          <p:cNvPr id="14" name="Text 7"/>
          <p:cNvSpPr/>
          <p:nvPr/>
        </p:nvSpPr>
        <p:spPr>
          <a:xfrm>
            <a:off x="6084332" y="7117913"/>
            <a:ext cx="2135624" cy="266938"/>
          </a:xfrm>
          <a:prstGeom prst="rect">
            <a:avLst/>
          </a:prstGeom>
          <a:noFill/>
        </p:spPr>
        <p:txBody>
          <a:bodyPr wrap="none" lIns="0" tIns="0" rIns="0" bIns="0" rtlCol="0" anchor="t"/>
          <a:lstStyle/>
          <a:p>
            <a:pPr marL="0" indent="0" algn="l">
              <a:lnSpc>
                <a:spcPts val="2100"/>
              </a:lnSpc>
              <a:buNone/>
            </a:pPr>
            <a:r>
              <a:rPr lang="en-US" sz="1650" b="1" dirty="0">
                <a:solidFill>
                  <a:srgbClr val="333F70"/>
                </a:solidFill>
                <a:latin typeface="Unbounded Bold" pitchFamily="34" charset="0"/>
                <a:ea typeface="Unbounded Bold" pitchFamily="34" charset="-122"/>
                <a:cs typeface="Unbounded Bold" pitchFamily="34" charset="-120"/>
              </a:rPr>
              <a:t>Harasees Kaur</a:t>
            </a:r>
            <a:endParaRPr lang="en-US" sz="1650" dirty="0"/>
          </a:p>
        </p:txBody>
      </p:sp>
      <p:sp>
        <p:nvSpPr>
          <p:cNvPr id="15" name="Text 8"/>
          <p:cNvSpPr/>
          <p:nvPr/>
        </p:nvSpPr>
        <p:spPr>
          <a:xfrm>
            <a:off x="6084332" y="7487364"/>
            <a:ext cx="7948136" cy="273368"/>
          </a:xfrm>
          <a:prstGeom prst="rect">
            <a:avLst/>
          </a:prstGeom>
          <a:noFill/>
        </p:spPr>
        <p:txBody>
          <a:bodyPr wrap="none" lIns="0" tIns="0" rIns="0" bIns="0" rtlCol="0" anchor="t"/>
          <a:lstStyle/>
          <a:p>
            <a:pPr marL="0" indent="0" algn="l">
              <a:lnSpc>
                <a:spcPts val="2150"/>
              </a:lnSpc>
              <a:buNone/>
            </a:pPr>
            <a:r>
              <a:rPr lang="en-US" sz="1300" dirty="0">
                <a:solidFill>
                  <a:srgbClr val="333F70"/>
                </a:solidFill>
                <a:latin typeface="Open Sans" pitchFamily="34" charset="0"/>
                <a:ea typeface="Open Sans" pitchFamily="34" charset="-122"/>
                <a:cs typeface="Open Sans" pitchFamily="34" charset="-120"/>
              </a:rPr>
              <a:t>2024CSZ0001</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4737" y="257294"/>
            <a:ext cx="12902327" cy="493752"/>
          </a:xfrm>
          <a:prstGeom prst="rect">
            <a:avLst/>
          </a:prstGeom>
          <a:noFill/>
        </p:spPr>
        <p:txBody>
          <a:bodyPr wrap="none" lIns="0" tIns="0" rIns="0" bIns="0" rtlCol="0" anchor="t"/>
          <a:lstStyle/>
          <a:p>
            <a:pPr marL="0" indent="0">
              <a:lnSpc>
                <a:spcPts val="3850"/>
              </a:lnSpc>
              <a:buNone/>
            </a:pPr>
            <a:r>
              <a:rPr lang="en-US" sz="4800" b="1" dirty="0">
                <a:solidFill>
                  <a:srgbClr val="333F70"/>
                </a:solidFill>
                <a:latin typeface="Maiandra GD" panose="020E0502030308020204" charset="0"/>
                <a:ea typeface="Open Sans" pitchFamily="34" charset="-122"/>
                <a:cs typeface="Maiandra GD" panose="020E0502030308020204" charset="0"/>
              </a:rPr>
              <a:t>Conclusion and Future Scopes</a:t>
            </a:r>
            <a:endParaRPr lang="en-US" sz="4800" dirty="0">
              <a:latin typeface="Maiandra GD" panose="020E0502030308020204" charset="0"/>
              <a:cs typeface="Maiandra GD" panose="020E0502030308020204" charset="0"/>
            </a:endParaRPr>
          </a:p>
        </p:txBody>
      </p:sp>
      <p:sp>
        <p:nvSpPr>
          <p:cNvPr id="3" name="Text Box 2"/>
          <p:cNvSpPr txBox="1"/>
          <p:nvPr/>
        </p:nvSpPr>
        <p:spPr>
          <a:xfrm>
            <a:off x="2857500" y="1968500"/>
            <a:ext cx="6540500" cy="3529965"/>
          </a:xfrm>
          <a:prstGeom prst="rect">
            <a:avLst/>
          </a:prstGeom>
          <a:noFill/>
        </p:spPr>
        <p:txBody>
          <a:bodyPr wrap="square" rtlCol="0">
            <a:noAutofit/>
          </a:bodyPr>
          <a:p>
            <a:endParaRPr lang="en-US"/>
          </a:p>
        </p:txBody>
      </p:sp>
      <p:sp>
        <p:nvSpPr>
          <p:cNvPr id="4" name="Text Box 3"/>
          <p:cNvSpPr txBox="1"/>
          <p:nvPr/>
        </p:nvSpPr>
        <p:spPr>
          <a:xfrm>
            <a:off x="114935" y="1304925"/>
            <a:ext cx="14018895" cy="6033135"/>
          </a:xfrm>
          <a:prstGeom prst="rect">
            <a:avLst/>
          </a:prstGeom>
          <a:noFill/>
        </p:spPr>
        <p:txBody>
          <a:bodyPr wrap="square" rtlCol="0">
            <a:noAutofit/>
          </a:bodyPr>
          <a:p>
            <a:pPr indent="0">
              <a:buFont typeface="Arial" panose="020B0604020202020204" pitchFamily="34" charset="0"/>
              <a:buNone/>
            </a:pPr>
            <a:r>
              <a:rPr lang="en-US" sz="3200">
                <a:latin typeface="Maiandra GD" panose="020E0502030308020204" charset="0"/>
                <a:cs typeface="Maiandra GD" panose="020E0502030308020204" charset="0"/>
              </a:rPr>
              <a:t>We were able to successfully build and deploy the model that detects the stuttering with 95% accuracy and F1 score of 0.95.</a:t>
            </a:r>
            <a:endParaRPr lang="en-US" sz="3200">
              <a:latin typeface="Maiandra GD" panose="020E0502030308020204" charset="0"/>
              <a:cs typeface="Maiandra GD" panose="020E0502030308020204" charset="0"/>
            </a:endParaRPr>
          </a:p>
          <a:p>
            <a:pPr indent="0">
              <a:buFont typeface="Arial" panose="020B0604020202020204" pitchFamily="34" charset="0"/>
              <a:buNone/>
            </a:pPr>
            <a:endParaRPr lang="en-US" sz="3200">
              <a:latin typeface="Maiandra GD" panose="020E0502030308020204" charset="0"/>
              <a:cs typeface="Maiandra GD" panose="020E0502030308020204" charset="0"/>
            </a:endParaRPr>
          </a:p>
          <a:p>
            <a:pPr indent="0">
              <a:buFont typeface="Arial" panose="020B0604020202020204" pitchFamily="34" charset="0"/>
              <a:buNone/>
            </a:pPr>
            <a:r>
              <a:rPr lang="en-US" sz="4400">
                <a:latin typeface="Maiandra GD" panose="020E0502030308020204" charset="0"/>
                <a:cs typeface="Maiandra GD" panose="020E0502030308020204" charset="0"/>
              </a:rPr>
              <a:t>Future Scopes</a:t>
            </a: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r>
              <a:rPr lang="en-US" sz="3200">
                <a:latin typeface="Maiandra GD" panose="020E0502030308020204" charset="0"/>
                <a:cs typeface="Maiandra GD" panose="020E0502030308020204" charset="0"/>
              </a:rPr>
              <a:t>The model currently gives text as the output but in future we would try the output to be in voice</a:t>
            </a: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r>
              <a:rPr lang="en-US" sz="3200">
                <a:latin typeface="Maiandra GD" panose="020E0502030308020204" charset="0"/>
                <a:cs typeface="Maiandra GD" panose="020E0502030308020204" charset="0"/>
              </a:rPr>
              <a:t>Deployment on cloud</a:t>
            </a: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endParaRPr lang="en-US" sz="3200">
              <a:latin typeface="Maiandra GD" panose="020E0502030308020204" charset="0"/>
              <a:cs typeface="Maiandra GD" panose="020E0502030308020204" charset="0"/>
            </a:endParaRPr>
          </a:p>
          <a:p>
            <a:pPr marL="457200" indent="-457200">
              <a:buFont typeface="Arial" panose="020B0604020202020204" pitchFamily="34" charset="0"/>
              <a:buChar char="•"/>
            </a:pPr>
            <a:r>
              <a:rPr lang="en-US" sz="3200">
                <a:latin typeface="Maiandra GD" panose="020E0502030308020204" charset="0"/>
                <a:cs typeface="Maiandra GD" panose="020E0502030308020204" charset="0"/>
              </a:rPr>
              <a:t>Making it scalable for multiple user</a:t>
            </a:r>
            <a:br>
              <a:rPr lang="en-US" sz="3200">
                <a:latin typeface="Maiandra GD" panose="020E0502030308020204" charset="0"/>
                <a:cs typeface="Maiandra GD" panose="020E0502030308020204" charset="0"/>
              </a:rPr>
            </a:br>
            <a:endParaRPr lang="en-US" sz="3200">
              <a:latin typeface="Maiandra GD" panose="020E0502030308020204" charset="0"/>
              <a:cs typeface="Maiandra GD" panose="020E0502030308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4737" y="257294"/>
            <a:ext cx="12902327" cy="493752"/>
          </a:xfrm>
          <a:prstGeom prst="rect">
            <a:avLst/>
          </a:prstGeom>
          <a:noFill/>
        </p:spPr>
        <p:txBody>
          <a:bodyPr wrap="none" lIns="0" tIns="0" rIns="0" bIns="0" rtlCol="0" anchor="t"/>
          <a:lstStyle/>
          <a:p>
            <a:pPr marL="0" indent="0">
              <a:lnSpc>
                <a:spcPts val="3850"/>
              </a:lnSpc>
              <a:buNone/>
            </a:pPr>
            <a:r>
              <a:rPr lang="en-US" sz="4800" b="1" dirty="0">
                <a:solidFill>
                  <a:srgbClr val="333F70"/>
                </a:solidFill>
                <a:latin typeface="Maiandra GD" panose="020E0502030308020204" charset="0"/>
                <a:ea typeface="Open Sans" pitchFamily="34" charset="-122"/>
                <a:cs typeface="Maiandra GD" panose="020E0502030308020204" charset="0"/>
              </a:rPr>
              <a:t>INDIVIDUAL CONTRIBUTIONS</a:t>
            </a:r>
            <a:endParaRPr lang="en-US" sz="4800" dirty="0">
              <a:latin typeface="Maiandra GD" panose="020E0502030308020204" charset="0"/>
              <a:cs typeface="Maiandra GD" panose="020E0502030308020204" charset="0"/>
            </a:endParaRPr>
          </a:p>
        </p:txBody>
      </p:sp>
      <p:sp>
        <p:nvSpPr>
          <p:cNvPr id="3" name="Text Box 2"/>
          <p:cNvSpPr txBox="1"/>
          <p:nvPr/>
        </p:nvSpPr>
        <p:spPr>
          <a:xfrm>
            <a:off x="2857500" y="1968500"/>
            <a:ext cx="6540500" cy="3529965"/>
          </a:xfrm>
          <a:prstGeom prst="rect">
            <a:avLst/>
          </a:prstGeom>
          <a:noFill/>
        </p:spPr>
        <p:txBody>
          <a:bodyPr wrap="square" rtlCol="0">
            <a:noAutofit/>
          </a:bodyPr>
          <a:p>
            <a:endParaRPr lang="en-US"/>
          </a:p>
        </p:txBody>
      </p:sp>
      <p:sp>
        <p:nvSpPr>
          <p:cNvPr id="4" name="Text Box 3"/>
          <p:cNvSpPr txBox="1"/>
          <p:nvPr/>
        </p:nvSpPr>
        <p:spPr>
          <a:xfrm>
            <a:off x="165735" y="1803400"/>
            <a:ext cx="14159230" cy="6630035"/>
          </a:xfrm>
          <a:prstGeom prst="rect">
            <a:avLst/>
          </a:prstGeom>
          <a:noFill/>
        </p:spPr>
        <p:txBody>
          <a:bodyPr wrap="square" rtlCol="0">
            <a:noAutofit/>
          </a:bodyPr>
          <a:p>
            <a:r>
              <a:rPr lang="en-US" sz="4400" b="1">
                <a:latin typeface="Maiandra GD" panose="020E0502030308020204" charset="0"/>
                <a:cs typeface="Maiandra GD" panose="020E0502030308020204" charset="0"/>
              </a:rPr>
              <a:t>Ajayvir singh Sandhu</a:t>
            </a:r>
            <a:r>
              <a:rPr lang="en-US" sz="4400">
                <a:latin typeface="Maiandra GD" panose="020E0502030308020204" charset="0"/>
                <a:cs typeface="Maiandra GD" panose="020E0502030308020204" charset="0"/>
              </a:rPr>
              <a:t> :- </a:t>
            </a:r>
            <a:r>
              <a:rPr lang="en-US" sz="3200">
                <a:latin typeface="Maiandra GD" panose="020E0502030308020204" charset="0"/>
                <a:cs typeface="Maiandra GD" panose="020E0502030308020204" charset="0"/>
              </a:rPr>
              <a:t>ML Model Development</a:t>
            </a:r>
            <a:endParaRPr lang="en-US" sz="4400">
              <a:latin typeface="Maiandra GD" panose="020E0502030308020204" charset="0"/>
              <a:cs typeface="Maiandra GD" panose="020E0502030308020204" charset="0"/>
            </a:endParaRPr>
          </a:p>
          <a:p>
            <a:endParaRPr lang="en-US" sz="4400">
              <a:latin typeface="Maiandra GD" panose="020E0502030308020204" charset="0"/>
              <a:cs typeface="Maiandra GD" panose="020E0502030308020204" charset="0"/>
            </a:endParaRPr>
          </a:p>
          <a:p>
            <a:r>
              <a:rPr lang="en-US" sz="4400" b="1">
                <a:latin typeface="Maiandra GD" panose="020E0502030308020204" charset="0"/>
                <a:cs typeface="Maiandra GD" panose="020E0502030308020204" charset="0"/>
              </a:rPr>
              <a:t>Priyanshu Shukla</a:t>
            </a:r>
            <a:r>
              <a:rPr lang="en-US" sz="4400">
                <a:latin typeface="Maiandra GD" panose="020E0502030308020204" charset="0"/>
                <a:cs typeface="Maiandra GD" panose="020E0502030308020204" charset="0"/>
              </a:rPr>
              <a:t> :- </a:t>
            </a:r>
            <a:r>
              <a:rPr lang="en-US" sz="3200">
                <a:latin typeface="Maiandra GD" panose="020E0502030308020204" charset="0"/>
                <a:cs typeface="Maiandra GD" panose="020E0502030308020204" charset="0"/>
              </a:rPr>
              <a:t>Backend and Deployment</a:t>
            </a:r>
            <a:endParaRPr lang="en-US" sz="4400">
              <a:latin typeface="Maiandra GD" panose="020E0502030308020204" charset="0"/>
              <a:cs typeface="Maiandra GD" panose="020E0502030308020204" charset="0"/>
            </a:endParaRPr>
          </a:p>
          <a:p>
            <a:endParaRPr lang="en-US" sz="4400">
              <a:latin typeface="Maiandra GD" panose="020E0502030308020204" charset="0"/>
              <a:cs typeface="Maiandra GD" panose="020E0502030308020204" charset="0"/>
            </a:endParaRPr>
          </a:p>
          <a:p>
            <a:r>
              <a:rPr lang="en-US" sz="4400" b="1">
                <a:latin typeface="Maiandra GD" panose="020E0502030308020204" charset="0"/>
                <a:cs typeface="Maiandra GD" panose="020E0502030308020204" charset="0"/>
              </a:rPr>
              <a:t>Shubham Jha</a:t>
            </a:r>
            <a:r>
              <a:rPr lang="en-US" sz="4400">
                <a:latin typeface="Maiandra GD" panose="020E0502030308020204" charset="0"/>
                <a:cs typeface="Maiandra GD" panose="020E0502030308020204" charset="0"/>
              </a:rPr>
              <a:t> :- </a:t>
            </a:r>
            <a:r>
              <a:rPr lang="en-US" sz="3200">
                <a:latin typeface="Maiandra GD" panose="020E0502030308020204" charset="0"/>
                <a:cs typeface="Maiandra GD" panose="020E0502030308020204" charset="0"/>
              </a:rPr>
              <a:t>NLP and Frontend Interface</a:t>
            </a:r>
            <a:endParaRPr lang="en-US" sz="4400">
              <a:latin typeface="Maiandra GD" panose="020E0502030308020204" charset="0"/>
              <a:cs typeface="Maiandra GD" panose="020E0502030308020204" charset="0"/>
            </a:endParaRPr>
          </a:p>
          <a:p>
            <a:endParaRPr lang="en-US" sz="4400">
              <a:latin typeface="Maiandra GD" panose="020E0502030308020204" charset="0"/>
              <a:cs typeface="Maiandra GD" panose="020E0502030308020204" charset="0"/>
            </a:endParaRPr>
          </a:p>
          <a:p>
            <a:r>
              <a:rPr lang="en-US" sz="4400" b="1">
                <a:latin typeface="Maiandra GD" panose="020E0502030308020204" charset="0"/>
                <a:cs typeface="Maiandra GD" panose="020E0502030308020204" charset="0"/>
              </a:rPr>
              <a:t>Harasees Kaur </a:t>
            </a:r>
            <a:r>
              <a:rPr lang="en-US" sz="4400">
                <a:latin typeface="Maiandra GD" panose="020E0502030308020204" charset="0"/>
                <a:cs typeface="Maiandra GD" panose="020E0502030308020204" charset="0"/>
              </a:rPr>
              <a:t>:- </a:t>
            </a:r>
            <a:r>
              <a:rPr lang="en-US" sz="3200">
                <a:latin typeface="Maiandra GD" panose="020E0502030308020204" charset="0"/>
                <a:cs typeface="Maiandra GD" panose="020E0502030308020204" charset="0"/>
              </a:rPr>
              <a:t>Data Preprocessing and Feature Extraction</a:t>
            </a:r>
            <a:br>
              <a:rPr lang="en-US" sz="3200">
                <a:latin typeface="Maiandra GD" panose="020E0502030308020204" charset="0"/>
                <a:cs typeface="Maiandra GD" panose="020E0502030308020204" charset="0"/>
              </a:rPr>
            </a:br>
            <a:endParaRPr lang="en-US" sz="3200">
              <a:latin typeface="Maiandra GD" panose="020E0502030308020204" charset="0"/>
              <a:cs typeface="Maiandra GD" panose="020E0502030308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14950" y="3401695"/>
            <a:ext cx="4876800" cy="1014730"/>
          </a:xfrm>
          <a:prstGeom prst="rect">
            <a:avLst/>
          </a:prstGeom>
          <a:noFill/>
        </p:spPr>
        <p:txBody>
          <a:bodyPr wrap="square" rtlCol="0">
            <a:spAutoFit/>
          </a:bodyPr>
          <a:p>
            <a:r>
              <a:rPr lang="en-US" sz="6000">
                <a:latin typeface="Maiandra GD" panose="020E0502030308020204" charset="0"/>
                <a:cs typeface="Maiandra GD" panose="020E0502030308020204" charset="0"/>
              </a:rPr>
              <a:t>THANK YOU</a:t>
            </a:r>
            <a:endParaRPr lang="en-US" sz="6000">
              <a:latin typeface="Maiandra GD" panose="020E0502030308020204" charset="0"/>
              <a:cs typeface="Maiandra GD" panose="020E0502030308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1150" y="800219"/>
            <a:ext cx="7881699" cy="360521"/>
          </a:xfrm>
          <a:prstGeom prst="rect">
            <a:avLst/>
          </a:prstGeom>
          <a:noFill/>
        </p:spPr>
        <p:txBody>
          <a:bodyPr wrap="none" lIns="0" tIns="0" rIns="0" bIns="0" rtlCol="0" anchor="t"/>
          <a:lstStyle/>
          <a:p>
            <a:pPr marL="0" indent="0">
              <a:lnSpc>
                <a:spcPts val="2800"/>
              </a:lnSpc>
              <a:buNone/>
            </a:pPr>
            <a:r>
              <a:rPr lang="en-US" sz="2400" b="1" dirty="0">
                <a:solidFill>
                  <a:srgbClr val="333F70"/>
                </a:solidFill>
                <a:latin typeface="Maiandra GD" panose="020E0502030308020204" charset="0"/>
                <a:ea typeface="Open Sans" pitchFamily="34" charset="-122"/>
                <a:cs typeface="Maiandra GD" panose="020E0502030308020204" charset="0"/>
              </a:rPr>
              <a:t>Data Engineering, Collection, and Labeling</a:t>
            </a:r>
            <a:endParaRPr lang="en-US" sz="2400" dirty="0">
              <a:latin typeface="Maiandra GD" panose="020E0502030308020204" charset="0"/>
              <a:cs typeface="Maiandra GD" panose="020E0502030308020204" charset="0"/>
            </a:endParaRPr>
          </a:p>
        </p:txBody>
      </p:sp>
      <p:sp>
        <p:nvSpPr>
          <p:cNvPr id="4" name="Shape 1"/>
          <p:cNvSpPr/>
          <p:nvPr/>
        </p:nvSpPr>
        <p:spPr>
          <a:xfrm>
            <a:off x="631150" y="1363504"/>
            <a:ext cx="7881699" cy="1349692"/>
          </a:xfrm>
          <a:prstGeom prst="roundRect">
            <a:avLst>
              <a:gd name="adj" fmla="val 5612"/>
            </a:avLst>
          </a:prstGeom>
          <a:solidFill>
            <a:srgbClr val="D6F5EE"/>
          </a:solidFill>
          <a:ln w="7620">
            <a:solidFill>
              <a:srgbClr val="BCDBD4"/>
            </a:solidFill>
            <a:prstDash val="solid"/>
          </a:ln>
        </p:spPr>
        <p:txBody>
          <a:bodyPr/>
          <a:p>
            <a:endParaRPr lang="en-US"/>
          </a:p>
        </p:txBody>
      </p:sp>
      <p:sp>
        <p:nvSpPr>
          <p:cNvPr id="5" name="Text 2"/>
          <p:cNvSpPr/>
          <p:nvPr/>
        </p:nvSpPr>
        <p:spPr>
          <a:xfrm>
            <a:off x="819031" y="1551384"/>
            <a:ext cx="7505938" cy="288608"/>
          </a:xfrm>
          <a:prstGeom prst="rect">
            <a:avLst/>
          </a:prstGeom>
          <a:noFill/>
        </p:spPr>
        <p:txBody>
          <a:bodyPr wrap="none" lIns="0" tIns="0" rIns="0" bIns="0" rtlCol="0" anchor="t"/>
          <a:lstStyle/>
          <a:p>
            <a:pPr marL="0" indent="0">
              <a:lnSpc>
                <a:spcPts val="2250"/>
              </a:lnSpc>
              <a:buNone/>
            </a:pPr>
            <a:r>
              <a:rPr lang="en-US" b="1" dirty="0">
                <a:solidFill>
                  <a:srgbClr val="333F70"/>
                </a:solidFill>
                <a:latin typeface="Maiandra GD" panose="020E0502030308020204" charset="0"/>
                <a:ea typeface="Open Sans" pitchFamily="34" charset="-122"/>
                <a:cs typeface="Maiandra GD" panose="020E0502030308020204" charset="0"/>
              </a:rPr>
              <a:t>Datasets</a:t>
            </a:r>
            <a:endParaRPr lang="en-US" b="1" dirty="0">
              <a:solidFill>
                <a:srgbClr val="333F70"/>
              </a:solidFill>
              <a:latin typeface="Maiandra GD" panose="020E0502030308020204" charset="0"/>
              <a:ea typeface="Open Sans" pitchFamily="34" charset="-122"/>
              <a:cs typeface="Maiandra GD" panose="020E0502030308020204" charset="0"/>
            </a:endParaRPr>
          </a:p>
        </p:txBody>
      </p:sp>
      <p:sp>
        <p:nvSpPr>
          <p:cNvPr id="6" name="Text 3"/>
          <p:cNvSpPr/>
          <p:nvPr/>
        </p:nvSpPr>
        <p:spPr>
          <a:xfrm>
            <a:off x="819031" y="1948101"/>
            <a:ext cx="7505938" cy="577215"/>
          </a:xfrm>
          <a:prstGeom prst="rect">
            <a:avLst/>
          </a:prstGeom>
          <a:noFill/>
        </p:spPr>
        <p:txBody>
          <a:bodyPr wrap="square" lIns="0" tIns="0" rIns="0" bIns="0" rtlCol="0" anchor="t"/>
          <a:lstStyle/>
          <a:p>
            <a:pPr marL="0" indent="0">
              <a:lnSpc>
                <a:spcPts val="2250"/>
              </a:lnSpc>
              <a:buNone/>
            </a:pPr>
            <a:r>
              <a:rPr lang="en-US" sz="1600" dirty="0">
                <a:solidFill>
                  <a:srgbClr val="333F70"/>
                </a:solidFill>
                <a:latin typeface="Maiandra GD" panose="020E0502030308020204" charset="0"/>
                <a:ea typeface="Open Sans" pitchFamily="34" charset="-122"/>
                <a:cs typeface="Maiandra GD" panose="020E0502030308020204" charset="0"/>
              </a:rPr>
              <a:t>Our team is utilizing the UCLASS and SEP-28k datasets, which contain annotated stuttered speech data, providing a rich source for model fine-tuning.</a:t>
            </a:r>
            <a:endParaRPr lang="en-US" sz="1600" dirty="0">
              <a:latin typeface="Maiandra GD" panose="020E0502030308020204" charset="0"/>
              <a:cs typeface="Maiandra GD" panose="020E0502030308020204" charset="0"/>
            </a:endParaRPr>
          </a:p>
        </p:txBody>
      </p:sp>
      <p:sp>
        <p:nvSpPr>
          <p:cNvPr id="7" name="Shape 4"/>
          <p:cNvSpPr/>
          <p:nvPr/>
        </p:nvSpPr>
        <p:spPr>
          <a:xfrm>
            <a:off x="631150" y="2893457"/>
            <a:ext cx="7881699" cy="1349692"/>
          </a:xfrm>
          <a:prstGeom prst="roundRect">
            <a:avLst>
              <a:gd name="adj" fmla="val 5612"/>
            </a:avLst>
          </a:prstGeom>
          <a:solidFill>
            <a:srgbClr val="D6F5EE"/>
          </a:solidFill>
          <a:ln w="7620">
            <a:solidFill>
              <a:srgbClr val="BCDBD4"/>
            </a:solidFill>
            <a:prstDash val="solid"/>
          </a:ln>
        </p:spPr>
      </p:sp>
      <p:sp>
        <p:nvSpPr>
          <p:cNvPr id="8" name="Text 5"/>
          <p:cNvSpPr/>
          <p:nvPr/>
        </p:nvSpPr>
        <p:spPr>
          <a:xfrm>
            <a:off x="819031" y="3081338"/>
            <a:ext cx="7505938" cy="288608"/>
          </a:xfrm>
          <a:prstGeom prst="rect">
            <a:avLst/>
          </a:prstGeom>
          <a:noFill/>
        </p:spPr>
        <p:txBody>
          <a:bodyPr wrap="none" lIns="0" tIns="0" rIns="0" bIns="0" rtlCol="0" anchor="t"/>
          <a:lstStyle/>
          <a:p>
            <a:pPr marL="0" indent="0">
              <a:lnSpc>
                <a:spcPts val="2250"/>
              </a:lnSpc>
              <a:buNone/>
            </a:pPr>
            <a:r>
              <a:rPr lang="en-US" b="1" dirty="0">
                <a:solidFill>
                  <a:srgbClr val="333F70"/>
                </a:solidFill>
                <a:latin typeface="Maiandra GD" panose="020E0502030308020204" charset="0"/>
                <a:ea typeface="Open Sans" pitchFamily="34" charset="-122"/>
                <a:cs typeface="Maiandra GD" panose="020E0502030308020204" charset="0"/>
              </a:rPr>
              <a:t>Data Labeling</a:t>
            </a:r>
            <a:endParaRPr lang="en-US" dirty="0">
              <a:latin typeface="Maiandra GD" panose="020E0502030308020204" charset="0"/>
              <a:cs typeface="Maiandra GD" panose="020E0502030308020204" charset="0"/>
            </a:endParaRPr>
          </a:p>
        </p:txBody>
      </p:sp>
      <p:sp>
        <p:nvSpPr>
          <p:cNvPr id="9" name="Text 6"/>
          <p:cNvSpPr/>
          <p:nvPr/>
        </p:nvSpPr>
        <p:spPr>
          <a:xfrm>
            <a:off x="819031" y="3478054"/>
            <a:ext cx="7505938" cy="577215"/>
          </a:xfrm>
          <a:prstGeom prst="rect">
            <a:avLst/>
          </a:prstGeom>
          <a:noFill/>
        </p:spPr>
        <p:txBody>
          <a:bodyPr wrap="square" lIns="0" tIns="0" rIns="0" bIns="0" rtlCol="0" anchor="t"/>
          <a:lstStyle/>
          <a:p>
            <a:pPr marL="0" indent="0">
              <a:lnSpc>
                <a:spcPts val="2250"/>
              </a:lnSpc>
              <a:buNone/>
            </a:pPr>
            <a:r>
              <a:rPr lang="en-US" sz="1600" dirty="0">
                <a:solidFill>
                  <a:srgbClr val="333F70"/>
                </a:solidFill>
                <a:latin typeface="Maiandra GD" panose="020E0502030308020204" charset="0"/>
                <a:ea typeface="Open Sans" pitchFamily="34" charset="-122"/>
                <a:cs typeface="Maiandra GD" panose="020E0502030308020204" charset="0"/>
              </a:rPr>
              <a:t>The dataset has been carefully labeled using a custom labeling function, ensuring accurate identification of stuttered and corrected speech.</a:t>
            </a:r>
            <a:endParaRPr lang="en-US" sz="1600" dirty="0">
              <a:latin typeface="Maiandra GD" panose="020E0502030308020204" charset="0"/>
              <a:cs typeface="Maiandra GD" panose="020E0502030308020204" charset="0"/>
            </a:endParaRPr>
          </a:p>
        </p:txBody>
      </p:sp>
      <p:sp>
        <p:nvSpPr>
          <p:cNvPr id="10" name="Shape 7"/>
          <p:cNvSpPr/>
          <p:nvPr/>
        </p:nvSpPr>
        <p:spPr>
          <a:xfrm>
            <a:off x="631150" y="4423410"/>
            <a:ext cx="7881699" cy="1349692"/>
          </a:xfrm>
          <a:prstGeom prst="roundRect">
            <a:avLst>
              <a:gd name="adj" fmla="val 5612"/>
            </a:avLst>
          </a:prstGeom>
          <a:solidFill>
            <a:srgbClr val="D6F5EE"/>
          </a:solidFill>
          <a:ln w="7620">
            <a:solidFill>
              <a:srgbClr val="BCDBD4"/>
            </a:solidFill>
            <a:prstDash val="solid"/>
          </a:ln>
        </p:spPr>
      </p:sp>
      <p:sp>
        <p:nvSpPr>
          <p:cNvPr id="11" name="Text 8"/>
          <p:cNvSpPr/>
          <p:nvPr/>
        </p:nvSpPr>
        <p:spPr>
          <a:xfrm>
            <a:off x="819031" y="4611291"/>
            <a:ext cx="7505938" cy="288608"/>
          </a:xfrm>
          <a:prstGeom prst="rect">
            <a:avLst/>
          </a:prstGeom>
          <a:noFill/>
        </p:spPr>
        <p:txBody>
          <a:bodyPr wrap="none" lIns="0" tIns="0" rIns="0" bIns="0" rtlCol="0" anchor="t"/>
          <a:lstStyle/>
          <a:p>
            <a:pPr marL="0" indent="0">
              <a:lnSpc>
                <a:spcPts val="2250"/>
              </a:lnSpc>
              <a:buNone/>
            </a:pPr>
            <a:r>
              <a:rPr lang="en-US" b="1" dirty="0">
                <a:solidFill>
                  <a:srgbClr val="333F70"/>
                </a:solidFill>
                <a:latin typeface="Maiandra GD" panose="020E0502030308020204" charset="0"/>
                <a:ea typeface="Open Sans" pitchFamily="34" charset="-122"/>
                <a:cs typeface="Maiandra GD" panose="020E0502030308020204" charset="0"/>
              </a:rPr>
              <a:t>Data Formatting</a:t>
            </a:r>
            <a:endParaRPr lang="en-US" dirty="0">
              <a:latin typeface="Maiandra GD" panose="020E0502030308020204" charset="0"/>
              <a:cs typeface="Maiandra GD" panose="020E0502030308020204" charset="0"/>
            </a:endParaRPr>
          </a:p>
        </p:txBody>
      </p:sp>
      <p:sp>
        <p:nvSpPr>
          <p:cNvPr id="12" name="Text 9"/>
          <p:cNvSpPr/>
          <p:nvPr/>
        </p:nvSpPr>
        <p:spPr>
          <a:xfrm>
            <a:off x="819031" y="5008007"/>
            <a:ext cx="7505938" cy="577215"/>
          </a:xfrm>
          <a:prstGeom prst="rect">
            <a:avLst/>
          </a:prstGeom>
          <a:noFill/>
        </p:spPr>
        <p:txBody>
          <a:bodyPr wrap="square" lIns="0" tIns="0" rIns="0" bIns="0" rtlCol="0" anchor="t"/>
          <a:lstStyle/>
          <a:p>
            <a:pPr marL="0" indent="0">
              <a:lnSpc>
                <a:spcPts val="2250"/>
              </a:lnSpc>
              <a:buNone/>
            </a:pPr>
            <a:r>
              <a:rPr lang="en-US" sz="1600" dirty="0">
                <a:solidFill>
                  <a:srgbClr val="333F70"/>
                </a:solidFill>
                <a:latin typeface="Maiandra GD" panose="020E0502030308020204" charset="0"/>
                <a:ea typeface="Open Sans" pitchFamily="34" charset="-122"/>
                <a:cs typeface="Maiandra GD" panose="020E0502030308020204" charset="0"/>
              </a:rPr>
              <a:t>The data has been formatted into a custom dictionary structure, pairing the stuttered audio files with their corresponding transcriptions, ready for model training.</a:t>
            </a:r>
            <a:endParaRPr lang="en-US" sz="1600" dirty="0">
              <a:latin typeface="Maiandra GD" panose="020E0502030308020204" charset="0"/>
              <a:cs typeface="Maiandra GD" panose="020E0502030308020204" charset="0"/>
            </a:endParaRPr>
          </a:p>
        </p:txBody>
      </p:sp>
      <p:sp>
        <p:nvSpPr>
          <p:cNvPr id="13" name="Shape 10"/>
          <p:cNvSpPr/>
          <p:nvPr/>
        </p:nvSpPr>
        <p:spPr>
          <a:xfrm>
            <a:off x="631150" y="5953363"/>
            <a:ext cx="7881699" cy="1638300"/>
          </a:xfrm>
          <a:prstGeom prst="roundRect">
            <a:avLst>
              <a:gd name="adj" fmla="val 4623"/>
            </a:avLst>
          </a:prstGeom>
          <a:solidFill>
            <a:srgbClr val="D6F5EE"/>
          </a:solidFill>
          <a:ln w="7620">
            <a:solidFill>
              <a:srgbClr val="BCDBD4"/>
            </a:solidFill>
            <a:prstDash val="solid"/>
          </a:ln>
        </p:spPr>
      </p:sp>
      <p:sp>
        <p:nvSpPr>
          <p:cNvPr id="14" name="Text 11"/>
          <p:cNvSpPr/>
          <p:nvPr/>
        </p:nvSpPr>
        <p:spPr>
          <a:xfrm>
            <a:off x="819031" y="6141244"/>
            <a:ext cx="7505938" cy="288608"/>
          </a:xfrm>
          <a:prstGeom prst="rect">
            <a:avLst/>
          </a:prstGeom>
          <a:noFill/>
        </p:spPr>
        <p:txBody>
          <a:bodyPr wrap="none" lIns="0" tIns="0" rIns="0" bIns="0" rtlCol="0" anchor="t"/>
          <a:lstStyle/>
          <a:p>
            <a:pPr marL="0" indent="0">
              <a:lnSpc>
                <a:spcPts val="2250"/>
              </a:lnSpc>
              <a:buNone/>
            </a:pPr>
            <a:r>
              <a:rPr lang="en-US" b="1" dirty="0">
                <a:solidFill>
                  <a:srgbClr val="333F70"/>
                </a:solidFill>
                <a:latin typeface="Maiandra GD" panose="020E0502030308020204" charset="0"/>
                <a:ea typeface="Open Sans" pitchFamily="34" charset="-122"/>
                <a:cs typeface="Maiandra GD" panose="020E0502030308020204" charset="0"/>
              </a:rPr>
              <a:t>Data Augmentation</a:t>
            </a:r>
            <a:endParaRPr lang="en-US" dirty="0">
              <a:latin typeface="Maiandra GD" panose="020E0502030308020204" charset="0"/>
              <a:cs typeface="Maiandra GD" panose="020E0502030308020204" charset="0"/>
            </a:endParaRPr>
          </a:p>
        </p:txBody>
      </p:sp>
      <p:sp>
        <p:nvSpPr>
          <p:cNvPr id="15" name="Text 12"/>
          <p:cNvSpPr/>
          <p:nvPr/>
        </p:nvSpPr>
        <p:spPr>
          <a:xfrm>
            <a:off x="819031" y="6537960"/>
            <a:ext cx="7505938" cy="865823"/>
          </a:xfrm>
          <a:prstGeom prst="rect">
            <a:avLst/>
          </a:prstGeom>
          <a:noFill/>
        </p:spPr>
        <p:txBody>
          <a:bodyPr wrap="square" lIns="0" tIns="0" rIns="0" bIns="0" rtlCol="0" anchor="t"/>
          <a:lstStyle/>
          <a:p>
            <a:pPr marL="0" indent="0">
              <a:lnSpc>
                <a:spcPts val="2250"/>
              </a:lnSpc>
              <a:buNone/>
            </a:pPr>
            <a:r>
              <a:rPr lang="en-US" sz="1600" dirty="0">
                <a:solidFill>
                  <a:srgbClr val="333F70"/>
                </a:solidFill>
                <a:latin typeface="Maiandra GD" panose="020E0502030308020204" charset="0"/>
                <a:ea typeface="Open Sans" pitchFamily="34" charset="-122"/>
                <a:cs typeface="Maiandra GD" panose="020E0502030308020204" charset="0"/>
              </a:rPr>
              <a:t>To enhance the dataset's robustness, our team has applied various audio augmentation techniques, including time stretching, pitch shifting, and additive noise, creating diverse variations for effective model training.</a:t>
            </a:r>
            <a:endParaRPr lang="en-US" sz="1600" dirty="0">
              <a:latin typeface="Maiandra GD" panose="020E0502030308020204" charset="0"/>
              <a:cs typeface="Maiandra GD" panose="020E0502030308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124194"/>
            <a:ext cx="12902327" cy="493752"/>
          </a:xfrm>
          <a:prstGeom prst="rect">
            <a:avLst/>
          </a:prstGeom>
          <a:noFill/>
        </p:spPr>
        <p:txBody>
          <a:bodyPr wrap="none" lIns="0" tIns="0" rIns="0" bIns="0" rtlCol="0" anchor="t"/>
          <a:lstStyle/>
          <a:p>
            <a:pPr marL="0" indent="0">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Model Selection and Configuration</a:t>
            </a:r>
            <a:endParaRPr lang="en-US" sz="2400" dirty="0">
              <a:latin typeface="Maiandra GD" panose="020E0502030308020204" charset="0"/>
              <a:cs typeface="Maiandra GD" panose="020E0502030308020204" charset="0"/>
            </a:endParaRPr>
          </a:p>
        </p:txBody>
      </p:sp>
      <p:sp>
        <p:nvSpPr>
          <p:cNvPr id="3" name="Text 1"/>
          <p:cNvSpPr/>
          <p:nvPr/>
        </p:nvSpPr>
        <p:spPr>
          <a:xfrm>
            <a:off x="864037" y="3117771"/>
            <a:ext cx="6150054" cy="395049"/>
          </a:xfrm>
          <a:prstGeom prst="rect">
            <a:avLst/>
          </a:prstGeom>
          <a:noFill/>
        </p:spPr>
        <p:txBody>
          <a:bodyPr wrap="none" lIns="0" tIns="0" rIns="0" bIns="0" rtlCol="0" anchor="t"/>
          <a:lstStyle/>
          <a:p>
            <a:pPr marL="0" indent="0">
              <a:lnSpc>
                <a:spcPts val="3100"/>
              </a:lnSpc>
              <a:buNone/>
            </a:pPr>
            <a:r>
              <a:rPr lang="en-US" sz="2400" b="1" dirty="0">
                <a:solidFill>
                  <a:srgbClr val="333F70"/>
                </a:solidFill>
                <a:latin typeface="Maiandra GD" panose="020E0502030308020204" charset="0"/>
                <a:ea typeface="Open Sans" pitchFamily="34" charset="-122"/>
                <a:cs typeface="Maiandra GD" panose="020E0502030308020204" charset="0"/>
              </a:rPr>
              <a:t>Wav2Vec 2.0</a:t>
            </a:r>
            <a:endParaRPr lang="en-US" sz="2400" dirty="0">
              <a:latin typeface="Maiandra GD" panose="020E0502030308020204" charset="0"/>
              <a:cs typeface="Maiandra GD" panose="020E0502030308020204" charset="0"/>
            </a:endParaRPr>
          </a:p>
        </p:txBody>
      </p:sp>
      <p:sp>
        <p:nvSpPr>
          <p:cNvPr id="4" name="Text 2"/>
          <p:cNvSpPr/>
          <p:nvPr/>
        </p:nvSpPr>
        <p:spPr>
          <a:xfrm>
            <a:off x="864037" y="3734991"/>
            <a:ext cx="6150054" cy="2370296"/>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The Wav2Vec 2.0 model (facebook/wav2vec2-large-960h) has been selected for this project due to its outstanding performance in automatic speech recognition, achieving a Word Error Rate (WER) of approximately 1.9% and a Character Error Rate (CER) of 3.0% on the LibriSpeech dataset.</a:t>
            </a:r>
            <a:endParaRPr lang="en-US" sz="2000" dirty="0">
              <a:latin typeface="Maiandra GD" panose="020E0502030308020204" charset="0"/>
              <a:cs typeface="Maiandra GD" panose="020E0502030308020204" charset="0"/>
            </a:endParaRPr>
          </a:p>
        </p:txBody>
      </p:sp>
      <p:sp>
        <p:nvSpPr>
          <p:cNvPr id="5" name="Text 3"/>
          <p:cNvSpPr/>
          <p:nvPr/>
        </p:nvSpPr>
        <p:spPr>
          <a:xfrm>
            <a:off x="7623929" y="3117771"/>
            <a:ext cx="6150054" cy="395049"/>
          </a:xfrm>
          <a:prstGeom prst="rect">
            <a:avLst/>
          </a:prstGeom>
          <a:noFill/>
        </p:spPr>
        <p:txBody>
          <a:bodyPr wrap="none" lIns="0" tIns="0" rIns="0" bIns="0" rtlCol="0" anchor="t"/>
          <a:lstStyle/>
          <a:p>
            <a:pPr marL="0" indent="0">
              <a:lnSpc>
                <a:spcPts val="3100"/>
              </a:lnSpc>
              <a:buNone/>
            </a:pPr>
            <a:r>
              <a:rPr lang="en-US" sz="2400" b="1" dirty="0">
                <a:solidFill>
                  <a:srgbClr val="333F70"/>
                </a:solidFill>
                <a:latin typeface="Maiandra GD" panose="020E0502030308020204" charset="0"/>
                <a:ea typeface="Open Sans" pitchFamily="34" charset="-122"/>
                <a:cs typeface="Maiandra GD" panose="020E0502030308020204" charset="0"/>
              </a:rPr>
              <a:t>Preliminary Testing</a:t>
            </a:r>
            <a:endParaRPr lang="en-US" sz="2400" dirty="0">
              <a:latin typeface="Maiandra GD" panose="020E0502030308020204" charset="0"/>
              <a:cs typeface="Maiandra GD" panose="020E0502030308020204" charset="0"/>
            </a:endParaRPr>
          </a:p>
        </p:txBody>
      </p:sp>
      <p:sp>
        <p:nvSpPr>
          <p:cNvPr id="6" name="Text 4"/>
          <p:cNvSpPr/>
          <p:nvPr/>
        </p:nvSpPr>
        <p:spPr>
          <a:xfrm>
            <a:off x="7623810" y="3735070"/>
            <a:ext cx="6185535" cy="2371090"/>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Preliminary testing of the Wav2Vec 2.0 model has shown promising results, with an F1-score of 0.94 in accurately transcribing general speech, indicating its suitability for fine-tuning to detect and correct stuttering.</a:t>
            </a:r>
            <a:endParaRPr lang="en-US" sz="2000" dirty="0">
              <a:latin typeface="Maiandra GD" panose="020E0502030308020204" charset="0"/>
              <a:cs typeface="Maiandra GD" panose="020E0502030308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7110" y="893326"/>
            <a:ext cx="7769781" cy="392549"/>
          </a:xfrm>
          <a:prstGeom prst="rect">
            <a:avLst/>
          </a:prstGeom>
          <a:noFill/>
        </p:spPr>
        <p:txBody>
          <a:bodyPr wrap="none" lIns="0" tIns="0" rIns="0" bIns="0" rtlCol="0" anchor="t"/>
          <a:lstStyle/>
          <a:p>
            <a:pPr marL="0" indent="0">
              <a:lnSpc>
                <a:spcPts val="3050"/>
              </a:lnSpc>
              <a:buNone/>
            </a:pPr>
            <a:r>
              <a:rPr lang="en-US" sz="2400" b="1" dirty="0">
                <a:solidFill>
                  <a:srgbClr val="333F70"/>
                </a:solidFill>
                <a:latin typeface="Maiandra GD" panose="020E0502030308020204" charset="0"/>
                <a:ea typeface="Open Sans" pitchFamily="34" charset="-122"/>
                <a:cs typeface="Maiandra GD" panose="020E0502030308020204" charset="0"/>
              </a:rPr>
              <a:t>Fine-Tuning Strategy</a:t>
            </a:r>
            <a:endParaRPr lang="en-US" sz="2400" dirty="0">
              <a:latin typeface="Maiandra GD" panose="020E0502030308020204" charset="0"/>
              <a:cs typeface="Maiandra GD" panose="020E0502030308020204" charset="0"/>
            </a:endParaRPr>
          </a:p>
        </p:txBody>
      </p:sp>
      <p:sp>
        <p:nvSpPr>
          <p:cNvPr id="4" name="Shape 1"/>
          <p:cNvSpPr/>
          <p:nvPr/>
        </p:nvSpPr>
        <p:spPr>
          <a:xfrm>
            <a:off x="970121" y="1506617"/>
            <a:ext cx="22860" cy="6006108"/>
          </a:xfrm>
          <a:prstGeom prst="roundRect">
            <a:avLst>
              <a:gd name="adj" fmla="val 360688"/>
            </a:avLst>
          </a:prstGeom>
          <a:solidFill>
            <a:srgbClr val="BCDBD4"/>
          </a:solidFill>
        </p:spPr>
      </p:sp>
      <p:sp>
        <p:nvSpPr>
          <p:cNvPr id="5" name="Shape 2"/>
          <p:cNvSpPr/>
          <p:nvPr/>
        </p:nvSpPr>
        <p:spPr>
          <a:xfrm>
            <a:off x="1179493" y="1936671"/>
            <a:ext cx="687110" cy="22860"/>
          </a:xfrm>
          <a:prstGeom prst="roundRect">
            <a:avLst>
              <a:gd name="adj" fmla="val 360688"/>
            </a:avLst>
          </a:prstGeom>
          <a:solidFill>
            <a:srgbClr val="BCDBD4"/>
          </a:solidFill>
        </p:spPr>
      </p:sp>
      <p:sp>
        <p:nvSpPr>
          <p:cNvPr id="6" name="Shape 3"/>
          <p:cNvSpPr/>
          <p:nvPr/>
        </p:nvSpPr>
        <p:spPr>
          <a:xfrm>
            <a:off x="760750" y="1727359"/>
            <a:ext cx="441603" cy="441603"/>
          </a:xfrm>
          <a:prstGeom prst="roundRect">
            <a:avLst>
              <a:gd name="adj" fmla="val 18671"/>
            </a:avLst>
          </a:prstGeom>
          <a:solidFill>
            <a:srgbClr val="D6F5EE"/>
          </a:solidFill>
          <a:ln w="7620">
            <a:solidFill>
              <a:srgbClr val="BCDBD4"/>
            </a:solidFill>
            <a:prstDash val="solid"/>
          </a:ln>
        </p:spPr>
      </p:sp>
      <p:sp>
        <p:nvSpPr>
          <p:cNvPr id="7" name="Text 4"/>
          <p:cNvSpPr/>
          <p:nvPr/>
        </p:nvSpPr>
        <p:spPr>
          <a:xfrm>
            <a:off x="904935" y="1800939"/>
            <a:ext cx="153114" cy="29444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8" name="Text 5"/>
          <p:cNvSpPr/>
          <p:nvPr/>
        </p:nvSpPr>
        <p:spPr>
          <a:xfrm>
            <a:off x="2061210" y="1702832"/>
            <a:ext cx="6395680" cy="314087"/>
          </a:xfrm>
          <a:prstGeom prst="rect">
            <a:avLst/>
          </a:prstGeom>
          <a:noFill/>
        </p:spPr>
        <p:txBody>
          <a:bodyPr wrap="none" lIns="0" tIns="0" rIns="0" bIns="0" rtlCol="0" anchor="t"/>
          <a:lstStyle/>
          <a:p>
            <a:pPr marL="0" indent="0" algn="l">
              <a:lnSpc>
                <a:spcPts val="2450"/>
              </a:lnSpc>
              <a:buNone/>
            </a:pPr>
            <a:r>
              <a:rPr lang="en-US" sz="2000" b="1" dirty="0">
                <a:solidFill>
                  <a:srgbClr val="333F70"/>
                </a:solidFill>
                <a:latin typeface="Maiandra GD" panose="020E0502030308020204" charset="0"/>
                <a:ea typeface="Open Sans" pitchFamily="34" charset="-122"/>
                <a:cs typeface="Maiandra GD" panose="020E0502030308020204" charset="0"/>
              </a:rPr>
              <a:t>Paired Data</a:t>
            </a:r>
            <a:endParaRPr lang="en-US" sz="2000" dirty="0">
              <a:latin typeface="Maiandra GD" panose="020E0502030308020204" charset="0"/>
              <a:cs typeface="Maiandra GD" panose="020E0502030308020204" charset="0"/>
            </a:endParaRPr>
          </a:p>
        </p:txBody>
      </p:sp>
      <p:sp>
        <p:nvSpPr>
          <p:cNvPr id="9" name="Text 6"/>
          <p:cNvSpPr/>
          <p:nvPr/>
        </p:nvSpPr>
        <p:spPr>
          <a:xfrm>
            <a:off x="2061210" y="2134672"/>
            <a:ext cx="6395680" cy="942261"/>
          </a:xfrm>
          <a:prstGeom prst="rect">
            <a:avLst/>
          </a:prstGeom>
          <a:noFill/>
        </p:spPr>
        <p:txBody>
          <a:bodyPr wrap="square" lIns="0" tIns="0" rIns="0" bIns="0" rtlCol="0" anchor="t"/>
          <a:lstStyle/>
          <a:p>
            <a:pPr marL="0" indent="0" algn="l">
              <a:lnSpc>
                <a:spcPts val="2450"/>
              </a:lnSpc>
              <a:buNone/>
            </a:pPr>
            <a:r>
              <a:rPr lang="en-US" dirty="0">
                <a:solidFill>
                  <a:srgbClr val="333F70"/>
                </a:solidFill>
                <a:latin typeface="Maiandra GD" panose="020E0502030308020204" charset="0"/>
                <a:ea typeface="Open Sans" pitchFamily="34" charset="-122"/>
                <a:cs typeface="Maiandra GD" panose="020E0502030308020204" charset="0"/>
              </a:rPr>
              <a:t>Our fine-tuning strategy involves training the Wav2Vec 2.0 model on paired stuttered and corrected speech data, allowing the model to learn the mapping from disfluent to fluent text.</a:t>
            </a:r>
            <a:endParaRPr lang="en-US" dirty="0">
              <a:latin typeface="Maiandra GD" panose="020E0502030308020204" charset="0"/>
              <a:cs typeface="Maiandra GD" panose="020E0502030308020204" charset="0"/>
            </a:endParaRPr>
          </a:p>
        </p:txBody>
      </p:sp>
      <p:sp>
        <p:nvSpPr>
          <p:cNvPr id="10" name="Shape 7"/>
          <p:cNvSpPr/>
          <p:nvPr/>
        </p:nvSpPr>
        <p:spPr>
          <a:xfrm>
            <a:off x="1179493" y="3899416"/>
            <a:ext cx="687110" cy="22860"/>
          </a:xfrm>
          <a:prstGeom prst="roundRect">
            <a:avLst>
              <a:gd name="adj" fmla="val 360688"/>
            </a:avLst>
          </a:prstGeom>
          <a:solidFill>
            <a:srgbClr val="BCDBD4"/>
          </a:solidFill>
        </p:spPr>
      </p:sp>
      <p:sp>
        <p:nvSpPr>
          <p:cNvPr id="11" name="Shape 8"/>
          <p:cNvSpPr/>
          <p:nvPr/>
        </p:nvSpPr>
        <p:spPr>
          <a:xfrm>
            <a:off x="760750" y="3690104"/>
            <a:ext cx="441603" cy="441603"/>
          </a:xfrm>
          <a:prstGeom prst="roundRect">
            <a:avLst>
              <a:gd name="adj" fmla="val 18671"/>
            </a:avLst>
          </a:prstGeom>
          <a:solidFill>
            <a:srgbClr val="D6F5EE"/>
          </a:solidFill>
          <a:ln w="7620">
            <a:solidFill>
              <a:srgbClr val="BCDBD4"/>
            </a:solidFill>
            <a:prstDash val="solid"/>
          </a:ln>
        </p:spPr>
      </p:sp>
      <p:sp>
        <p:nvSpPr>
          <p:cNvPr id="12" name="Text 9"/>
          <p:cNvSpPr/>
          <p:nvPr/>
        </p:nvSpPr>
        <p:spPr>
          <a:xfrm>
            <a:off x="858619" y="3763685"/>
            <a:ext cx="245864" cy="29444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13" name="Text 10"/>
          <p:cNvSpPr/>
          <p:nvPr/>
        </p:nvSpPr>
        <p:spPr>
          <a:xfrm>
            <a:off x="2061210" y="3665577"/>
            <a:ext cx="6395680" cy="314087"/>
          </a:xfrm>
          <a:prstGeom prst="rect">
            <a:avLst/>
          </a:prstGeom>
          <a:noFill/>
        </p:spPr>
        <p:txBody>
          <a:bodyPr wrap="none" lIns="0" tIns="0" rIns="0" bIns="0" rtlCol="0" anchor="t"/>
          <a:lstStyle/>
          <a:p>
            <a:pPr marL="0" indent="0" algn="l">
              <a:lnSpc>
                <a:spcPts val="2450"/>
              </a:lnSpc>
              <a:buNone/>
            </a:pPr>
            <a:r>
              <a:rPr lang="en-US" sz="2000" b="1" dirty="0">
                <a:solidFill>
                  <a:srgbClr val="333F70"/>
                </a:solidFill>
                <a:latin typeface="Maiandra GD" panose="020E0502030308020204" charset="0"/>
                <a:ea typeface="Open Sans" pitchFamily="34" charset="-122"/>
                <a:cs typeface="Maiandra GD" panose="020E0502030308020204" charset="0"/>
              </a:rPr>
              <a:t>Model Adaptation</a:t>
            </a:r>
            <a:endParaRPr lang="en-US" sz="2000" dirty="0">
              <a:latin typeface="Maiandra GD" panose="020E0502030308020204" charset="0"/>
              <a:cs typeface="Maiandra GD" panose="020E0502030308020204" charset="0"/>
            </a:endParaRPr>
          </a:p>
        </p:txBody>
      </p:sp>
      <p:sp>
        <p:nvSpPr>
          <p:cNvPr id="14" name="Text 11"/>
          <p:cNvSpPr/>
          <p:nvPr/>
        </p:nvSpPr>
        <p:spPr>
          <a:xfrm>
            <a:off x="2061210" y="4097417"/>
            <a:ext cx="6395680" cy="942261"/>
          </a:xfrm>
          <a:prstGeom prst="rect">
            <a:avLst/>
          </a:prstGeom>
          <a:noFill/>
        </p:spPr>
        <p:txBody>
          <a:bodyPr wrap="square" lIns="0" tIns="0" rIns="0" bIns="0" rtlCol="0" anchor="t"/>
          <a:lstStyle/>
          <a:p>
            <a:pPr marL="0" indent="0" algn="l">
              <a:lnSpc>
                <a:spcPts val="2450"/>
              </a:lnSpc>
              <a:buNone/>
            </a:pPr>
            <a:r>
              <a:rPr lang="en-US" dirty="0">
                <a:solidFill>
                  <a:srgbClr val="333F70"/>
                </a:solidFill>
                <a:latin typeface="Maiandra GD" panose="020E0502030308020204" charset="0"/>
                <a:ea typeface="Open Sans" pitchFamily="34" charset="-122"/>
                <a:cs typeface="Maiandra GD" panose="020E0502030308020204" charset="0"/>
              </a:rPr>
              <a:t>By fine-tuning the pre-trained Wav2Vec 2.0 model on the labeled stuttered speech data, the team aims to enhance the model's ability to detect and correct stammering in real-time speech.</a:t>
            </a:r>
            <a:endParaRPr lang="en-US" dirty="0">
              <a:latin typeface="Maiandra GD" panose="020E0502030308020204" charset="0"/>
              <a:cs typeface="Maiandra GD" panose="020E0502030308020204" charset="0"/>
            </a:endParaRPr>
          </a:p>
        </p:txBody>
      </p:sp>
      <p:sp>
        <p:nvSpPr>
          <p:cNvPr id="15" name="Shape 12"/>
          <p:cNvSpPr/>
          <p:nvPr/>
        </p:nvSpPr>
        <p:spPr>
          <a:xfrm>
            <a:off x="1179493" y="5862161"/>
            <a:ext cx="687110" cy="22860"/>
          </a:xfrm>
          <a:prstGeom prst="roundRect">
            <a:avLst>
              <a:gd name="adj" fmla="val 360688"/>
            </a:avLst>
          </a:prstGeom>
          <a:solidFill>
            <a:srgbClr val="BCDBD4"/>
          </a:solidFill>
        </p:spPr>
      </p:sp>
      <p:sp>
        <p:nvSpPr>
          <p:cNvPr id="16" name="Shape 13"/>
          <p:cNvSpPr/>
          <p:nvPr/>
        </p:nvSpPr>
        <p:spPr>
          <a:xfrm>
            <a:off x="760750" y="5652849"/>
            <a:ext cx="441603" cy="441603"/>
          </a:xfrm>
          <a:prstGeom prst="roundRect">
            <a:avLst>
              <a:gd name="adj" fmla="val 18671"/>
            </a:avLst>
          </a:prstGeom>
          <a:solidFill>
            <a:srgbClr val="D6F5EE"/>
          </a:solidFill>
          <a:ln w="7620">
            <a:solidFill>
              <a:srgbClr val="BCDBD4"/>
            </a:solidFill>
            <a:prstDash val="solid"/>
          </a:ln>
        </p:spPr>
      </p:sp>
      <p:sp>
        <p:nvSpPr>
          <p:cNvPr id="17" name="Text 14"/>
          <p:cNvSpPr/>
          <p:nvPr/>
        </p:nvSpPr>
        <p:spPr>
          <a:xfrm>
            <a:off x="858024" y="5726430"/>
            <a:ext cx="247055" cy="294442"/>
          </a:xfrm>
          <a:prstGeom prst="rect">
            <a:avLst/>
          </a:prstGeom>
          <a:noFill/>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8" name="Text 15"/>
          <p:cNvSpPr/>
          <p:nvPr/>
        </p:nvSpPr>
        <p:spPr>
          <a:xfrm>
            <a:off x="2061210" y="5628323"/>
            <a:ext cx="6395680" cy="314087"/>
          </a:xfrm>
          <a:prstGeom prst="rect">
            <a:avLst/>
          </a:prstGeom>
          <a:noFill/>
        </p:spPr>
        <p:txBody>
          <a:bodyPr wrap="none" lIns="0" tIns="0" rIns="0" bIns="0" rtlCol="0" anchor="t"/>
          <a:lstStyle/>
          <a:p>
            <a:pPr marL="0" indent="0" algn="l">
              <a:lnSpc>
                <a:spcPts val="2450"/>
              </a:lnSpc>
              <a:buNone/>
            </a:pPr>
            <a:r>
              <a:rPr lang="en-US" sz="2000" b="1" dirty="0">
                <a:solidFill>
                  <a:srgbClr val="333F70"/>
                </a:solidFill>
                <a:latin typeface="Maiandra GD" panose="020E0502030308020204" charset="0"/>
                <a:ea typeface="Open Sans" pitchFamily="34" charset="-122"/>
                <a:cs typeface="Maiandra GD" panose="020E0502030308020204" charset="0"/>
              </a:rPr>
              <a:t>Evaluation</a:t>
            </a:r>
            <a:endParaRPr lang="en-US" sz="2000" dirty="0">
              <a:latin typeface="Maiandra GD" panose="020E0502030308020204" charset="0"/>
              <a:cs typeface="Maiandra GD" panose="020E0502030308020204" charset="0"/>
            </a:endParaRPr>
          </a:p>
        </p:txBody>
      </p:sp>
      <p:sp>
        <p:nvSpPr>
          <p:cNvPr id="19" name="Text 16"/>
          <p:cNvSpPr/>
          <p:nvPr/>
        </p:nvSpPr>
        <p:spPr>
          <a:xfrm>
            <a:off x="2061210" y="6060162"/>
            <a:ext cx="6395680" cy="1256348"/>
          </a:xfrm>
          <a:prstGeom prst="rect">
            <a:avLst/>
          </a:prstGeom>
          <a:noFill/>
        </p:spPr>
        <p:txBody>
          <a:bodyPr wrap="square" lIns="0" tIns="0" rIns="0" bIns="0" rtlCol="0" anchor="t"/>
          <a:lstStyle/>
          <a:p>
            <a:pPr marL="0" indent="0" algn="l">
              <a:lnSpc>
                <a:spcPts val="2450"/>
              </a:lnSpc>
              <a:buNone/>
            </a:pPr>
            <a:r>
              <a:rPr lang="en-US" dirty="0">
                <a:solidFill>
                  <a:srgbClr val="333F70"/>
                </a:solidFill>
                <a:latin typeface="Maiandra GD" panose="020E0502030308020204" charset="0"/>
                <a:ea typeface="Open Sans" pitchFamily="34" charset="-122"/>
                <a:cs typeface="Maiandra GD" panose="020E0502030308020204" charset="0"/>
              </a:rPr>
              <a:t>The fine-tuned model will be thoroughly evaluated to ensure its effectiveness in accurately identifying and correcting stuttering, providing a seamless and inclusive speech interface for individuals with developmental speech disorders.</a:t>
            </a:r>
            <a:endParaRPr lang="en-US" dirty="0">
              <a:latin typeface="Maiandra GD" panose="020E0502030308020204" charset="0"/>
              <a:cs typeface="Maiandra GD" panose="020E0502030308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176933"/>
            <a:ext cx="7415927" cy="493752"/>
          </a:xfrm>
          <a:prstGeom prst="rect">
            <a:avLst/>
          </a:prstGeom>
          <a:noFill/>
        </p:spPr>
        <p:txBody>
          <a:bodyPr wrap="none" lIns="0" tIns="0" rIns="0" bIns="0" rtlCol="0" anchor="t"/>
          <a:lstStyle/>
          <a:p>
            <a:pPr marL="0" indent="0">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Datasets and References</a:t>
            </a:r>
            <a:endParaRPr lang="en-US" sz="2400" dirty="0">
              <a:latin typeface="Maiandra GD" panose="020E0502030308020204" charset="0"/>
              <a:cs typeface="Maiandra GD" panose="020E0502030308020204" charset="0"/>
            </a:endParaRPr>
          </a:p>
        </p:txBody>
      </p:sp>
      <p:sp>
        <p:nvSpPr>
          <p:cNvPr id="4" name="Shape 1"/>
          <p:cNvSpPr/>
          <p:nvPr/>
        </p:nvSpPr>
        <p:spPr>
          <a:xfrm>
            <a:off x="864037" y="2225993"/>
            <a:ext cx="555427" cy="555427"/>
          </a:xfrm>
          <a:prstGeom prst="roundRect">
            <a:avLst>
              <a:gd name="adj" fmla="val 18669"/>
            </a:avLst>
          </a:prstGeom>
          <a:solidFill>
            <a:srgbClr val="D6F5EE"/>
          </a:solidFill>
          <a:ln w="15240">
            <a:solidFill>
              <a:srgbClr val="BCDBD4"/>
            </a:solidFill>
            <a:prstDash val="solid"/>
          </a:ln>
        </p:spPr>
      </p:sp>
      <p:sp>
        <p:nvSpPr>
          <p:cNvPr id="5" name="Text 2"/>
          <p:cNvSpPr/>
          <p:nvPr/>
        </p:nvSpPr>
        <p:spPr>
          <a:xfrm>
            <a:off x="1045369" y="2318504"/>
            <a:ext cx="192643" cy="370284"/>
          </a:xfrm>
          <a:prstGeom prst="rect">
            <a:avLst/>
          </a:prstGeom>
          <a:noFill/>
        </p:spPr>
        <p:txBody>
          <a:bodyPr wrap="none" lIns="0" tIns="0" rIns="0" bIns="0" rtlCol="0" anchor="t"/>
          <a:lstStyle/>
          <a:p>
            <a:pPr marL="0" indent="0" algn="ctr">
              <a:lnSpc>
                <a:spcPts val="2900"/>
              </a:lnSpc>
              <a:buNone/>
            </a:pPr>
            <a:r>
              <a:rPr lang="en-US" sz="2900" b="1" dirty="0">
                <a:solidFill>
                  <a:srgbClr val="333F70"/>
                </a:solidFill>
                <a:latin typeface="Unbounded Bold" pitchFamily="34" charset="0"/>
                <a:ea typeface="Unbounded Bold" pitchFamily="34" charset="-122"/>
                <a:cs typeface="Unbounded Bold" pitchFamily="34" charset="-120"/>
              </a:rPr>
              <a:t>1</a:t>
            </a:r>
            <a:endParaRPr lang="en-US" sz="2900" dirty="0"/>
          </a:p>
        </p:txBody>
      </p:sp>
      <p:sp>
        <p:nvSpPr>
          <p:cNvPr id="6" name="Text 3"/>
          <p:cNvSpPr/>
          <p:nvPr/>
        </p:nvSpPr>
        <p:spPr>
          <a:xfrm>
            <a:off x="1666280" y="2225993"/>
            <a:ext cx="6613684" cy="395049"/>
          </a:xfrm>
          <a:prstGeom prst="rect">
            <a:avLst/>
          </a:prstGeom>
          <a:noFill/>
        </p:spPr>
        <p:txBody>
          <a:bodyPr wrap="none" lIns="0" tIns="0" rIns="0" bIns="0" rtlCol="0" anchor="t"/>
          <a:lstStyle/>
          <a:p>
            <a:pPr marL="0" indent="0">
              <a:lnSpc>
                <a:spcPts val="3100"/>
              </a:lnSpc>
              <a:buNone/>
            </a:pPr>
            <a:r>
              <a:rPr lang="en-US" sz="2000" b="1" dirty="0">
                <a:solidFill>
                  <a:srgbClr val="333F70"/>
                </a:solidFill>
                <a:latin typeface="Maiandra GD" panose="020E0502030308020204" charset="0"/>
                <a:ea typeface="Open Sans" pitchFamily="34" charset="-122"/>
                <a:cs typeface="Maiandra GD" panose="020E0502030308020204" charset="0"/>
              </a:rPr>
              <a:t>UCLASS Dataset</a:t>
            </a:r>
            <a:endParaRPr lang="en-US" sz="2000" dirty="0">
              <a:latin typeface="Maiandra GD" panose="020E0502030308020204" charset="0"/>
              <a:cs typeface="Maiandra GD" panose="020E0502030308020204" charset="0"/>
            </a:endParaRPr>
          </a:p>
        </p:txBody>
      </p:sp>
      <p:sp>
        <p:nvSpPr>
          <p:cNvPr id="7" name="Text 4"/>
          <p:cNvSpPr/>
          <p:nvPr/>
        </p:nvSpPr>
        <p:spPr>
          <a:xfrm>
            <a:off x="1666280" y="2769156"/>
            <a:ext cx="6613684" cy="790099"/>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The UCLASS dataset, containing annotated stuttered speech data, is a key resource for this project.</a:t>
            </a:r>
            <a:endParaRPr lang="en-US" sz="2000" dirty="0">
              <a:latin typeface="Maiandra GD" panose="020E0502030308020204" charset="0"/>
              <a:cs typeface="Maiandra GD" panose="020E0502030308020204" charset="0"/>
            </a:endParaRPr>
          </a:p>
        </p:txBody>
      </p:sp>
      <p:sp>
        <p:nvSpPr>
          <p:cNvPr id="8" name="Shape 5"/>
          <p:cNvSpPr/>
          <p:nvPr/>
        </p:nvSpPr>
        <p:spPr>
          <a:xfrm>
            <a:off x="864037" y="4083725"/>
            <a:ext cx="555427" cy="555427"/>
          </a:xfrm>
          <a:prstGeom prst="roundRect">
            <a:avLst>
              <a:gd name="adj" fmla="val 18669"/>
            </a:avLst>
          </a:prstGeom>
          <a:solidFill>
            <a:srgbClr val="D6F5EE"/>
          </a:solidFill>
          <a:ln w="15240">
            <a:solidFill>
              <a:srgbClr val="BCDBD4"/>
            </a:solidFill>
            <a:prstDash val="solid"/>
          </a:ln>
        </p:spPr>
      </p:sp>
      <p:sp>
        <p:nvSpPr>
          <p:cNvPr id="9" name="Text 6"/>
          <p:cNvSpPr/>
          <p:nvPr/>
        </p:nvSpPr>
        <p:spPr>
          <a:xfrm>
            <a:off x="987147" y="4176236"/>
            <a:ext cx="309205" cy="370284"/>
          </a:xfrm>
          <a:prstGeom prst="rect">
            <a:avLst/>
          </a:prstGeom>
          <a:noFill/>
        </p:spPr>
        <p:txBody>
          <a:bodyPr wrap="none" lIns="0" tIns="0" rIns="0" bIns="0" rtlCol="0" anchor="t"/>
          <a:lstStyle/>
          <a:p>
            <a:pPr marL="0" indent="0" algn="ctr">
              <a:lnSpc>
                <a:spcPts val="2900"/>
              </a:lnSpc>
              <a:buNone/>
            </a:pPr>
            <a:r>
              <a:rPr lang="en-US" sz="2900" b="1" dirty="0">
                <a:solidFill>
                  <a:srgbClr val="333F70"/>
                </a:solidFill>
                <a:latin typeface="Unbounded Bold" pitchFamily="34" charset="0"/>
                <a:ea typeface="Unbounded Bold" pitchFamily="34" charset="-122"/>
                <a:cs typeface="Unbounded Bold" pitchFamily="34" charset="-120"/>
              </a:rPr>
              <a:t>2</a:t>
            </a:r>
            <a:endParaRPr lang="en-US" sz="2900" dirty="0"/>
          </a:p>
        </p:txBody>
      </p:sp>
      <p:sp>
        <p:nvSpPr>
          <p:cNvPr id="10" name="Text 7"/>
          <p:cNvSpPr/>
          <p:nvPr/>
        </p:nvSpPr>
        <p:spPr>
          <a:xfrm>
            <a:off x="1666280" y="4083725"/>
            <a:ext cx="6613684" cy="395049"/>
          </a:xfrm>
          <a:prstGeom prst="rect">
            <a:avLst/>
          </a:prstGeom>
          <a:noFill/>
        </p:spPr>
        <p:txBody>
          <a:bodyPr wrap="none" lIns="0" tIns="0" rIns="0" bIns="0" rtlCol="0" anchor="t"/>
          <a:lstStyle/>
          <a:p>
            <a:pPr marL="0" indent="0">
              <a:lnSpc>
                <a:spcPts val="3100"/>
              </a:lnSpc>
              <a:buNone/>
            </a:pPr>
            <a:r>
              <a:rPr lang="en-US" sz="2000" b="1" dirty="0">
                <a:solidFill>
                  <a:srgbClr val="333F70"/>
                </a:solidFill>
                <a:latin typeface="Maiandra GD" panose="020E0502030308020204" charset="0"/>
                <a:ea typeface="Open Sans" pitchFamily="34" charset="-122"/>
                <a:cs typeface="Maiandra GD" panose="020E0502030308020204" charset="0"/>
              </a:rPr>
              <a:t>SEP-28 Dataset</a:t>
            </a:r>
            <a:endParaRPr lang="en-US" sz="2000" dirty="0">
              <a:latin typeface="Maiandra GD" panose="020E0502030308020204" charset="0"/>
              <a:cs typeface="Maiandra GD" panose="020E0502030308020204" charset="0"/>
            </a:endParaRPr>
          </a:p>
        </p:txBody>
      </p:sp>
      <p:sp>
        <p:nvSpPr>
          <p:cNvPr id="11" name="Text 8"/>
          <p:cNvSpPr/>
          <p:nvPr/>
        </p:nvSpPr>
        <p:spPr>
          <a:xfrm>
            <a:off x="1666280" y="4626888"/>
            <a:ext cx="6613684" cy="790099"/>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The SEP-28 dataset, another source of annotated stuttered speech, is also being utilized in this project.</a:t>
            </a:r>
            <a:endParaRPr lang="en-US" sz="2000" dirty="0">
              <a:latin typeface="Maiandra GD" panose="020E0502030308020204" charset="0"/>
              <a:cs typeface="Maiandra GD" panose="020E0502030308020204" charset="0"/>
            </a:endParaRPr>
          </a:p>
        </p:txBody>
      </p:sp>
      <p:sp>
        <p:nvSpPr>
          <p:cNvPr id="12" name="Shape 9"/>
          <p:cNvSpPr/>
          <p:nvPr/>
        </p:nvSpPr>
        <p:spPr>
          <a:xfrm>
            <a:off x="864037" y="5941457"/>
            <a:ext cx="555427" cy="555427"/>
          </a:xfrm>
          <a:prstGeom prst="roundRect">
            <a:avLst>
              <a:gd name="adj" fmla="val 18669"/>
            </a:avLst>
          </a:prstGeom>
          <a:solidFill>
            <a:srgbClr val="D6F5EE"/>
          </a:solidFill>
          <a:ln w="15240">
            <a:solidFill>
              <a:srgbClr val="BCDBD4"/>
            </a:solidFill>
            <a:prstDash val="solid"/>
          </a:ln>
        </p:spPr>
      </p:sp>
      <p:sp>
        <p:nvSpPr>
          <p:cNvPr id="13" name="Text 10"/>
          <p:cNvSpPr/>
          <p:nvPr/>
        </p:nvSpPr>
        <p:spPr>
          <a:xfrm>
            <a:off x="986314" y="6033968"/>
            <a:ext cx="310753" cy="370284"/>
          </a:xfrm>
          <a:prstGeom prst="rect">
            <a:avLst/>
          </a:prstGeom>
          <a:noFill/>
        </p:spPr>
        <p:txBody>
          <a:bodyPr wrap="none" lIns="0" tIns="0" rIns="0" bIns="0" rtlCol="0" anchor="t"/>
          <a:lstStyle/>
          <a:p>
            <a:pPr marL="0" indent="0" algn="ctr">
              <a:lnSpc>
                <a:spcPts val="2900"/>
              </a:lnSpc>
              <a:buNone/>
            </a:pPr>
            <a:r>
              <a:rPr lang="en-US" sz="2900" b="1" dirty="0">
                <a:solidFill>
                  <a:srgbClr val="333F70"/>
                </a:solidFill>
                <a:latin typeface="Unbounded Bold" pitchFamily="34" charset="0"/>
                <a:ea typeface="Unbounded Bold" pitchFamily="34" charset="-122"/>
                <a:cs typeface="Unbounded Bold" pitchFamily="34" charset="-120"/>
              </a:rPr>
              <a:t>3</a:t>
            </a:r>
            <a:endParaRPr lang="en-US" sz="2900" dirty="0"/>
          </a:p>
        </p:txBody>
      </p:sp>
      <p:sp>
        <p:nvSpPr>
          <p:cNvPr id="14" name="Text 11"/>
          <p:cNvSpPr/>
          <p:nvPr/>
        </p:nvSpPr>
        <p:spPr>
          <a:xfrm>
            <a:off x="1666280" y="5941457"/>
            <a:ext cx="6613684" cy="395049"/>
          </a:xfrm>
          <a:prstGeom prst="rect">
            <a:avLst/>
          </a:prstGeom>
          <a:noFill/>
        </p:spPr>
        <p:txBody>
          <a:bodyPr wrap="none" lIns="0" tIns="0" rIns="0" bIns="0" rtlCol="0" anchor="t"/>
          <a:lstStyle/>
          <a:p>
            <a:pPr marL="0" indent="0">
              <a:lnSpc>
                <a:spcPts val="3100"/>
              </a:lnSpc>
              <a:buNone/>
            </a:pPr>
            <a:r>
              <a:rPr lang="en-US" sz="2000" b="1" dirty="0">
                <a:solidFill>
                  <a:srgbClr val="333F70"/>
                </a:solidFill>
                <a:latin typeface="Maiandra GD" panose="020E0502030308020204" charset="0"/>
                <a:ea typeface="Open Sans" pitchFamily="34" charset="-122"/>
                <a:cs typeface="Maiandra GD" panose="020E0502030308020204" charset="0"/>
              </a:rPr>
              <a:t>Research References</a:t>
            </a:r>
            <a:endParaRPr lang="en-US" sz="2000" dirty="0">
              <a:latin typeface="Maiandra GD" panose="020E0502030308020204" charset="0"/>
              <a:cs typeface="Maiandra GD" panose="020E0502030308020204" charset="0"/>
            </a:endParaRPr>
          </a:p>
        </p:txBody>
      </p:sp>
      <p:sp>
        <p:nvSpPr>
          <p:cNvPr id="15" name="Text 12"/>
          <p:cNvSpPr/>
          <p:nvPr/>
        </p:nvSpPr>
        <p:spPr>
          <a:xfrm>
            <a:off x="1666280" y="6484620"/>
            <a:ext cx="6613684" cy="790099"/>
          </a:xfrm>
          <a:prstGeom prst="rect">
            <a:avLst/>
          </a:prstGeom>
          <a:noFill/>
        </p:spPr>
        <p:txBody>
          <a:bodyPr wrap="square" lIns="0" tIns="0" rIns="0" bIns="0" rtlCol="0" anchor="t"/>
          <a:lstStyle/>
          <a:p>
            <a:pPr marL="0" indent="0">
              <a:lnSpc>
                <a:spcPts val="3100"/>
              </a:lnSpc>
              <a:buNone/>
            </a:pPr>
            <a:r>
              <a:rPr lang="en-US" sz="2000" dirty="0">
                <a:solidFill>
                  <a:srgbClr val="333F70"/>
                </a:solidFill>
                <a:latin typeface="Maiandra GD" panose="020E0502030308020204" charset="0"/>
                <a:ea typeface="Open Sans" pitchFamily="34" charset="-122"/>
                <a:cs typeface="Maiandra GD" panose="020E0502030308020204" charset="0"/>
              </a:rPr>
              <a:t>The team has referenced relevant research papers and resources to guide the development of this project.</a:t>
            </a:r>
            <a:endParaRPr lang="en-US" sz="2000" dirty="0">
              <a:latin typeface="Maiandra GD" panose="020E0502030308020204" charset="0"/>
              <a:cs typeface="Maiandra GD" panose="020E0502030308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4737" y="257294"/>
            <a:ext cx="12902327" cy="493752"/>
          </a:xfrm>
          <a:prstGeom prst="rect">
            <a:avLst/>
          </a:prstGeom>
          <a:noFill/>
        </p:spPr>
        <p:txBody>
          <a:bodyPr wrap="none" lIns="0" tIns="0" rIns="0" bIns="0" rtlCol="0" anchor="t"/>
          <a:lstStyle/>
          <a:p>
            <a:pPr marL="0" indent="0">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Extracted Features from Sep28K</a:t>
            </a:r>
            <a:endParaRPr lang="en-US" sz="2400" dirty="0">
              <a:latin typeface="Maiandra GD" panose="020E0502030308020204" charset="0"/>
              <a:cs typeface="Maiandra GD" panose="020E0502030308020204" charset="0"/>
            </a:endParaRPr>
          </a:p>
        </p:txBody>
      </p:sp>
      <p:pic>
        <p:nvPicPr>
          <p:cNvPr id="7" name="Picture 6"/>
          <p:cNvPicPr>
            <a:picLocks noChangeAspect="1"/>
          </p:cNvPicPr>
          <p:nvPr/>
        </p:nvPicPr>
        <p:blipFill>
          <a:blip r:embed="rId1"/>
          <a:stretch>
            <a:fillRect/>
          </a:stretch>
        </p:blipFill>
        <p:spPr>
          <a:xfrm>
            <a:off x="2428875" y="1376045"/>
            <a:ext cx="9772650" cy="5476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4737" y="257294"/>
            <a:ext cx="12902327" cy="493752"/>
          </a:xfrm>
          <a:prstGeom prst="rect">
            <a:avLst/>
          </a:prstGeom>
          <a:noFill/>
        </p:spPr>
        <p:txBody>
          <a:bodyPr wrap="none" lIns="0" tIns="0" rIns="0" bIns="0" rtlCol="0" anchor="t"/>
          <a:lstStyle/>
          <a:p>
            <a:pPr marL="0" indent="0">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Dataset used for Stuttering Events Detection</a:t>
            </a:r>
            <a:endParaRPr lang="en-US" sz="2400" dirty="0">
              <a:latin typeface="Maiandra GD" panose="020E0502030308020204" charset="0"/>
              <a:cs typeface="Maiandra GD" panose="020E0502030308020204" charset="0"/>
            </a:endParaRPr>
          </a:p>
        </p:txBody>
      </p:sp>
      <p:pic>
        <p:nvPicPr>
          <p:cNvPr id="3" name="Picture 2"/>
          <p:cNvPicPr>
            <a:picLocks noChangeAspect="1"/>
          </p:cNvPicPr>
          <p:nvPr/>
        </p:nvPicPr>
        <p:blipFill>
          <a:blip r:embed="rId1"/>
          <a:stretch>
            <a:fillRect/>
          </a:stretch>
        </p:blipFill>
        <p:spPr>
          <a:xfrm>
            <a:off x="1441450" y="1184275"/>
            <a:ext cx="11315700" cy="6115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638294"/>
            <a:ext cx="12902327" cy="493752"/>
          </a:xfrm>
          <a:prstGeom prst="rect">
            <a:avLst/>
          </a:prstGeom>
          <a:noFill/>
        </p:spPr>
        <p:txBody>
          <a:bodyPr wrap="none" lIns="0" tIns="0" rIns="0" bIns="0" rtlCol="0" anchor="t"/>
          <a:lstStyle/>
          <a:p>
            <a:pPr marL="0" indent="0" algn="l">
              <a:lnSpc>
                <a:spcPts val="3850"/>
              </a:lnSpc>
              <a:buNone/>
            </a:pPr>
            <a:r>
              <a:rPr lang="en-US" sz="2400" b="1" dirty="0">
                <a:solidFill>
                  <a:srgbClr val="333F70"/>
                </a:solidFill>
                <a:latin typeface="Maiandra GD" panose="020E0502030308020204" charset="0"/>
                <a:ea typeface="Open Sans" pitchFamily="34" charset="-122"/>
                <a:cs typeface="Maiandra GD" panose="020E0502030308020204" charset="0"/>
              </a:rPr>
              <a:t>Model Flow Diagram</a:t>
            </a:r>
            <a:endParaRPr lang="en-US" sz="2400" dirty="0">
              <a:latin typeface="Maiandra GD" panose="020E0502030308020204" charset="0"/>
              <a:cs typeface="Maiandra GD" panose="020E0502030308020204" charset="0"/>
            </a:endParaRPr>
          </a:p>
        </p:txBody>
      </p:sp>
      <p:pic>
        <p:nvPicPr>
          <p:cNvPr id="8" name="Picture 7"/>
          <p:cNvPicPr>
            <a:picLocks noChangeAspect="1"/>
          </p:cNvPicPr>
          <p:nvPr/>
        </p:nvPicPr>
        <p:blipFill>
          <a:blip r:embed="rId1"/>
          <a:stretch>
            <a:fillRect/>
          </a:stretch>
        </p:blipFill>
        <p:spPr>
          <a:xfrm>
            <a:off x="2206625" y="1292225"/>
            <a:ext cx="9353550" cy="5467350"/>
          </a:xfrm>
          <a:prstGeom prst="rect">
            <a:avLst/>
          </a:prstGeom>
        </p:spPr>
      </p:pic>
      <p:sp>
        <p:nvSpPr>
          <p:cNvPr id="9" name="Text Box 8"/>
          <p:cNvSpPr txBox="1"/>
          <p:nvPr/>
        </p:nvSpPr>
        <p:spPr>
          <a:xfrm>
            <a:off x="4928235" y="1132205"/>
            <a:ext cx="5739765" cy="594995"/>
          </a:xfrm>
          <a:prstGeom prst="rect">
            <a:avLst/>
          </a:prstGeom>
          <a:noFill/>
        </p:spPr>
        <p:txBody>
          <a:bodyPr wrap="square" rtlCol="0">
            <a:noAutofit/>
          </a:bodyPr>
          <a:p>
            <a:endParaRPr lang="en-US"/>
          </a:p>
        </p:txBody>
      </p:sp>
      <p:sp>
        <p:nvSpPr>
          <p:cNvPr id="10" name="Text Box 9"/>
          <p:cNvSpPr txBox="1"/>
          <p:nvPr/>
        </p:nvSpPr>
        <p:spPr>
          <a:xfrm>
            <a:off x="9055100" y="1460500"/>
            <a:ext cx="927735" cy="368300"/>
          </a:xfrm>
          <a:prstGeom prst="rect">
            <a:avLst/>
          </a:prstGeom>
          <a:noFill/>
        </p:spPr>
        <p:txBody>
          <a:bodyPr wrap="square" rtlCol="0">
            <a:spAutoFit/>
          </a:bodyPr>
          <a:p>
            <a:r>
              <a:rPr lang="en-US"/>
              <a:t>YES</a:t>
            </a:r>
            <a:endParaRPr lang="en-US"/>
          </a:p>
        </p:txBody>
      </p:sp>
      <p:sp>
        <p:nvSpPr>
          <p:cNvPr id="12" name="Text Box 11"/>
          <p:cNvSpPr txBox="1"/>
          <p:nvPr/>
        </p:nvSpPr>
        <p:spPr>
          <a:xfrm>
            <a:off x="2895600" y="4271010"/>
            <a:ext cx="1600835" cy="797560"/>
          </a:xfrm>
          <a:prstGeom prst="rect">
            <a:avLst/>
          </a:prstGeom>
          <a:noFill/>
        </p:spPr>
        <p:txBody>
          <a:bodyPr wrap="square" rtlCol="0">
            <a:noAutofit/>
          </a:bodyPr>
          <a:p>
            <a:r>
              <a:rPr lang="en-US"/>
              <a:t>OUTPUT</a:t>
            </a:r>
            <a:endParaRPr lang="en-US"/>
          </a:p>
        </p:txBody>
      </p:sp>
      <p:sp>
        <p:nvSpPr>
          <p:cNvPr id="13" name="Text Box 12"/>
          <p:cNvSpPr txBox="1"/>
          <p:nvPr/>
        </p:nvSpPr>
        <p:spPr>
          <a:xfrm>
            <a:off x="2895600" y="3463925"/>
            <a:ext cx="927735" cy="368300"/>
          </a:xfrm>
          <a:prstGeom prst="rect">
            <a:avLst/>
          </a:prstGeom>
          <a:noFill/>
        </p:spPr>
        <p:txBody>
          <a:bodyPr wrap="square" rtlCol="0">
            <a:spAutoFit/>
          </a:bodyPr>
          <a:p>
            <a:r>
              <a:rPr lang="en-US"/>
              <a:t>INPUT</a:t>
            </a:r>
            <a:endParaRPr lang="en-US"/>
          </a:p>
        </p:txBody>
      </p:sp>
      <p:sp>
        <p:nvSpPr>
          <p:cNvPr id="14" name="Text Box 13"/>
          <p:cNvSpPr txBox="1"/>
          <p:nvPr/>
        </p:nvSpPr>
        <p:spPr>
          <a:xfrm>
            <a:off x="8051165" y="2676525"/>
            <a:ext cx="927735" cy="368300"/>
          </a:xfrm>
          <a:prstGeom prst="rect">
            <a:avLst/>
          </a:prstGeom>
          <a:noFill/>
        </p:spPr>
        <p:txBody>
          <a:bodyPr wrap="square" rtlCol="0">
            <a:spAutoFit/>
          </a:bodyPr>
          <a:p>
            <a:r>
              <a:rPr lang="en-US"/>
              <a:t>NO</a:t>
            </a:r>
            <a:endParaRPr lang="en-US"/>
          </a:p>
        </p:txBody>
      </p:sp>
      <p:sp>
        <p:nvSpPr>
          <p:cNvPr id="15" name="Text Box 14"/>
          <p:cNvSpPr txBox="1"/>
          <p:nvPr/>
        </p:nvSpPr>
        <p:spPr>
          <a:xfrm>
            <a:off x="10579100" y="3852545"/>
            <a:ext cx="1423670" cy="418465"/>
          </a:xfrm>
          <a:prstGeom prst="rect">
            <a:avLst/>
          </a:prstGeom>
          <a:noFill/>
        </p:spPr>
        <p:txBody>
          <a:bodyPr wrap="square" rtlCol="0">
            <a:noAutofit/>
          </a:bodyPr>
          <a:p>
            <a:r>
              <a:rPr lang="en-US"/>
              <a:t>Transcription</a:t>
            </a:r>
            <a:endParaRPr lang="en-US"/>
          </a:p>
        </p:txBody>
      </p:sp>
      <p:sp>
        <p:nvSpPr>
          <p:cNvPr id="17" name="Text Box 16"/>
          <p:cNvSpPr txBox="1"/>
          <p:nvPr/>
        </p:nvSpPr>
        <p:spPr>
          <a:xfrm>
            <a:off x="8051165" y="4924425"/>
            <a:ext cx="1423670" cy="418465"/>
          </a:xfrm>
          <a:prstGeom prst="rect">
            <a:avLst/>
          </a:prstGeom>
          <a:noFill/>
        </p:spPr>
        <p:txBody>
          <a:bodyPr wrap="square" rtlCol="0">
            <a:noAutofit/>
          </a:bodyPr>
          <a:p>
            <a:r>
              <a:rPr lang="en-US"/>
              <a:t>Transcription</a:t>
            </a:r>
            <a:endParaRPr lang="en-US"/>
          </a:p>
        </p:txBody>
      </p:sp>
      <p:sp>
        <p:nvSpPr>
          <p:cNvPr id="18" name="Text Box 17"/>
          <p:cNvSpPr txBox="1"/>
          <p:nvPr/>
        </p:nvSpPr>
        <p:spPr>
          <a:xfrm>
            <a:off x="3390265" y="5229860"/>
            <a:ext cx="1423670" cy="418465"/>
          </a:xfrm>
          <a:prstGeom prst="rect">
            <a:avLst/>
          </a:prstGeom>
          <a:noFill/>
        </p:spPr>
        <p:txBody>
          <a:bodyPr wrap="square" rtlCol="0">
            <a:noAutofit/>
          </a:bodyPr>
          <a:p>
            <a:r>
              <a:rPr lang="en-US"/>
              <a:t>Corrected Text</a:t>
            </a:r>
            <a:endParaRPr lang="en-US"/>
          </a:p>
        </p:txBody>
      </p:sp>
      <p:sp>
        <p:nvSpPr>
          <p:cNvPr id="20" name="Rectangles 19"/>
          <p:cNvSpPr/>
          <p:nvPr/>
        </p:nvSpPr>
        <p:spPr>
          <a:xfrm>
            <a:off x="9906635" y="1292225"/>
            <a:ext cx="1383665" cy="1171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fine tuned</a:t>
            </a:r>
            <a:br>
              <a:rPr lang="en-US"/>
            </a:br>
            <a:r>
              <a:rPr lang="en-US"/>
              <a:t>model</a:t>
            </a:r>
            <a:endParaRPr lang="en-US"/>
          </a:p>
        </p:txBody>
      </p:sp>
      <p:sp>
        <p:nvSpPr>
          <p:cNvPr id="22" name="Rectangles 21"/>
          <p:cNvSpPr/>
          <p:nvPr/>
        </p:nvSpPr>
        <p:spPr>
          <a:xfrm>
            <a:off x="6903085" y="5568950"/>
            <a:ext cx="1866265" cy="14801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NLP + LLM</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4737" y="206494"/>
            <a:ext cx="12902327" cy="493752"/>
          </a:xfrm>
          <a:prstGeom prst="rect">
            <a:avLst/>
          </a:prstGeom>
          <a:noFill/>
        </p:spPr>
        <p:txBody>
          <a:bodyPr wrap="none" lIns="0" tIns="0" rIns="0" bIns="0" rtlCol="0" anchor="t"/>
          <a:lstStyle/>
          <a:p>
            <a:pPr marL="0" indent="0">
              <a:lnSpc>
                <a:spcPts val="3850"/>
              </a:lnSpc>
              <a:buNone/>
            </a:pPr>
            <a:r>
              <a:rPr lang="en-US" sz="2400" dirty="0">
                <a:latin typeface="Maiandra GD" panose="020E0502030308020204" charset="0"/>
                <a:cs typeface="Maiandra GD" panose="020E0502030308020204" charset="0"/>
              </a:rPr>
              <a:t>Flow Diagram Of Model Deployment</a:t>
            </a:r>
            <a:endParaRPr lang="en-US" sz="2400" dirty="0">
              <a:latin typeface="Maiandra GD" panose="020E0502030308020204" charset="0"/>
              <a:cs typeface="Maiandra GD" panose="020E0502030308020204" charset="0"/>
            </a:endParaRPr>
          </a:p>
        </p:txBody>
      </p:sp>
      <p:pic>
        <p:nvPicPr>
          <p:cNvPr id="7" name="Picture 6"/>
          <p:cNvPicPr>
            <a:picLocks noChangeAspect="1"/>
          </p:cNvPicPr>
          <p:nvPr/>
        </p:nvPicPr>
        <p:blipFill>
          <a:blip r:embed="rId1"/>
          <a:stretch>
            <a:fillRect/>
          </a:stretch>
        </p:blipFill>
        <p:spPr>
          <a:xfrm>
            <a:off x="1641475" y="1190625"/>
            <a:ext cx="10610850" cy="58483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4510</Words>
  <Application>WPS Presentation</Application>
  <PresentationFormat>On-screen Show (16:9)</PresentationFormat>
  <Paragraphs>196</Paragraphs>
  <Slides>17</Slides>
  <Notes>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17</vt:i4>
      </vt:variant>
    </vt:vector>
  </HeadingPairs>
  <TitlesOfParts>
    <vt:vector size="33" baseType="lpstr">
      <vt:lpstr>Arial</vt:lpstr>
      <vt:lpstr>SimSun</vt:lpstr>
      <vt:lpstr>Wingdings</vt:lpstr>
      <vt:lpstr>Maiandra GD</vt:lpstr>
      <vt:lpstr>Open Sans</vt:lpstr>
      <vt:lpstr>Unbounded Bold</vt:lpstr>
      <vt:lpstr>Unbounded Bold</vt:lpstr>
      <vt:lpstr>Unbounded Bold</vt:lpstr>
      <vt:lpstr>Open Sans</vt:lpstr>
      <vt:lpstr>Open Sans</vt:lpstr>
      <vt:lpstr>Microsoft YaHei</vt:lpstr>
      <vt:lpstr>Arial Unicode MS</vt:lpstr>
      <vt:lpstr>Calibri</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Shubham Jha</cp:lastModifiedBy>
  <cp:revision>4</cp:revision>
  <dcterms:created xsi:type="dcterms:W3CDTF">2024-10-02T15:47:00Z</dcterms:created>
  <dcterms:modified xsi:type="dcterms:W3CDTF">2024-11-27T10:15:28Z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6BFA9B4FB8C648F391FBC2C6016056E9_12</vt:lpwstr>
  </property>
  <property fmtid="{D5CDD505-2E9C-101B-9397-08002B2CF9AE}" pid="3" name="KSOProductBuildVer">
    <vt:lpwstr>1033-12.2.0.18911</vt:lpwstr>
  </property>
</Properties>
</file>